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273" r:id="rId4"/>
    <p:sldId id="258" r:id="rId5"/>
    <p:sldId id="259" r:id="rId6"/>
    <p:sldId id="274" r:id="rId7"/>
    <p:sldId id="276" r:id="rId8"/>
    <p:sldId id="261" r:id="rId9"/>
    <p:sldId id="262" r:id="rId10"/>
    <p:sldId id="271" r:id="rId11"/>
    <p:sldId id="272" r:id="rId12"/>
    <p:sldId id="277" r:id="rId13"/>
  </p:sldIdLst>
  <p:sldSz cx="9144000" cy="6858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5245" cy="336238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7917" y="1"/>
            <a:ext cx="4276820" cy="336238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90C9B2F1-98E2-4845-972A-D0E27FE37898}" type="datetimeFigureOut">
              <a:rPr kumimoji="1" lang="ja-JP" altLang="en-US" smtClean="0"/>
              <a:t>2018/5/28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6413"/>
            <a:ext cx="3365500" cy="2524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4" tIns="45327" rIns="90654" bIns="453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474" y="3198977"/>
            <a:ext cx="7893366" cy="3030858"/>
          </a:xfrm>
          <a:prstGeom prst="rect">
            <a:avLst/>
          </a:prstGeom>
        </p:spPr>
        <p:txBody>
          <a:bodyPr vert="horz" lIns="90654" tIns="45327" rIns="90654" bIns="4532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954"/>
            <a:ext cx="4275245" cy="336238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7917" y="6397954"/>
            <a:ext cx="4276820" cy="336238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72B0E142-EBDB-4E2C-9BC5-3F9DC42DA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60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0E142-EBDB-4E2C-9BC5-3F9DC42DAC7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888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格付けとビジネスは異なる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格付けは顧客満足の可視化</a:t>
            </a:r>
            <a:endParaRPr kumimoji="1" lang="en-US" altLang="ja-JP" dirty="0" smtClean="0"/>
          </a:p>
          <a:p>
            <a:r>
              <a:rPr kumimoji="1" lang="ja-JP" altLang="en-US" dirty="0" smtClean="0"/>
              <a:t>ビジネスは、利益確保とその増殖、プラットフォーム造り</a:t>
            </a:r>
            <a:endParaRPr kumimoji="1" lang="en-US" altLang="ja-JP" dirty="0" smtClean="0"/>
          </a:p>
          <a:p>
            <a:r>
              <a:rPr kumimoji="1" lang="ja-JP" altLang="en-US" dirty="0" smtClean="0"/>
              <a:t>格付けは参考と顧客視点からのポジショニング可視化。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どのセグメントを取るのが最適化を考える手段とすべき。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CF9DB-0070-442A-B5CB-342EF1EC89A2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021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E881B-04A2-443C-BB22-4AA02AAEAD2D}" type="datetime1">
              <a:rPr lang="en-US" altLang="ja-JP" smtClean="0"/>
              <a:t>5/28/2018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Meiryo UI"/>
                <a:cs typeface="Meiryo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C8A3E-CB3C-44B8-A290-090BFFED54E2}" type="datetime1">
              <a:rPr lang="en-US" altLang="ja-JP" smtClean="0"/>
              <a:t>5/28/2018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Meiryo UI"/>
                <a:cs typeface="Meiryo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19131-DC4F-45F1-8FA3-EFBD381F5C2F}" type="datetime1">
              <a:rPr lang="en-US" altLang="ja-JP" smtClean="0"/>
              <a:t>5/28/2018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865373"/>
            <a:ext cx="6555105" cy="635"/>
          </a:xfrm>
          <a:custGeom>
            <a:avLst/>
            <a:gdLst/>
            <a:ahLst/>
            <a:cxnLst/>
            <a:rect l="l" t="t" r="r" b="b"/>
            <a:pathLst>
              <a:path w="6555105" h="635">
                <a:moveTo>
                  <a:pt x="0" y="0"/>
                </a:moveTo>
                <a:lnTo>
                  <a:pt x="6554851" y="126"/>
                </a:lnTo>
              </a:path>
            </a:pathLst>
          </a:custGeom>
          <a:ln w="38100">
            <a:solidFill>
              <a:srgbClr val="FF9999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604125" y="2130298"/>
            <a:ext cx="1539874" cy="2043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Meiryo UI"/>
                <a:cs typeface="Meiryo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2BFDF-5A1A-4189-843E-37EA38CA6600}" type="datetime1">
              <a:rPr lang="en-US" altLang="ja-JP" smtClean="0"/>
              <a:t>5/28/2018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49988-5EFC-4679-8A88-1851DDB99CDC}" type="datetime1">
              <a:rPr lang="en-US" altLang="ja-JP" smtClean="0"/>
              <a:t>5/28/2018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59180-9A22-4410-A8B8-23477994A5C2}" type="datetime1">
              <a:rPr kumimoji="1" lang="en-US" altLang="ja-JP" smtClean="0"/>
              <a:t>5/28/2018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84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4925"/>
            <a:ext cx="536575" cy="7112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5492" y="247015"/>
            <a:ext cx="7913014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Meiryo UI"/>
                <a:cs typeface="Meiryo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6800" y="1363725"/>
            <a:ext cx="7010400" cy="1881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F30E0-AF5D-42CB-AFCB-66F89D0698CA}" type="datetime1">
              <a:rPr lang="en-US" altLang="ja-JP" smtClean="0"/>
              <a:t>5/28/2018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29091" y="6593415"/>
            <a:ext cx="255270" cy="241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6892" y="1524000"/>
            <a:ext cx="4870908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4000" spc="-10" dirty="0" smtClean="0"/>
              <a:t>観光品質認証</a:t>
            </a:r>
            <a:r>
              <a:rPr sz="4000" spc="-10" dirty="0" smtClean="0"/>
              <a:t>SAKURA</a:t>
            </a:r>
            <a:r>
              <a:rPr sz="4000" spc="-20" dirty="0" smtClean="0"/>
              <a:t> </a:t>
            </a:r>
            <a:r>
              <a:rPr sz="4000" spc="-10" dirty="0" smtClean="0"/>
              <a:t>QUALITY</a:t>
            </a:r>
            <a:endParaRPr sz="4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76600" y="5772834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全国観光圏推進協議会サクラクオリティ委員会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en-US" altLang="ja-JP" smtClean="0"/>
              <a:t>1</a:t>
            </a:fld>
            <a:endParaRPr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57799" y="654148"/>
            <a:ext cx="3275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観光圏内宿泊施設用説明資料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5492" y="247014"/>
            <a:ext cx="7913014" cy="438785"/>
          </a:xfrm>
        </p:spPr>
        <p:txBody>
          <a:bodyPr/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調査の流れ（フェーズ</a:t>
            </a: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62000" y="762001"/>
            <a:ext cx="7315200" cy="5749266"/>
          </a:xfrm>
        </p:spPr>
        <p:txBody>
          <a:bodyPr/>
          <a:lstStyle/>
          <a:p>
            <a:pPr lvl="0" algn="l" rtl="0">
              <a:spcBef>
                <a:spcPct val="20000"/>
              </a:spcBef>
            </a:pPr>
            <a:r>
              <a:rPr kumimoji="1" lang="ja-JP" altLang="en-US" sz="2800" kern="1200" dirty="0" smtClean="0">
                <a:solidFill>
                  <a:srgbClr val="FF0000"/>
                </a:solidFill>
              </a:rPr>
              <a:t>　　</a:t>
            </a:r>
            <a:r>
              <a:rPr kumimoji="1" lang="ja-JP" altLang="en-US" sz="2400" b="1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観光圏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</a:t>
            </a:r>
            <a:r>
              <a:rPr kumimoji="1" lang="ja-JP" altLang="en-US" sz="2400" b="1" kern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宿泊</a:t>
            </a:r>
            <a:r>
              <a:rPr kumimoji="1" lang="ja-JP" altLang="en-US" sz="2400" b="1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</a:t>
            </a: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①調査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施設募集</a:t>
            </a: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②申込み</a:t>
            </a: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（③説明会開催）</a:t>
            </a: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④認証料　納付</a:t>
            </a: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⑤実査調査日程調整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⑥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調査票事前送付　　　　　　　　　⑦自己評価</a:t>
            </a: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⑧調査員派遣　</a:t>
            </a:r>
            <a:r>
              <a:rPr kumimoji="1" lang="en-US" altLang="ja-JP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　　　　　　　　　⑨実査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⑩判定（</a:t>
            </a:r>
            <a:r>
              <a:rPr kumimoji="1" lang="ja-JP" altLang="en-US" sz="2400" b="1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第三者委員会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⑪認証登録証通知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⑫認証プレート交付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⑬</a:t>
            </a:r>
            <a:r>
              <a:rPr kumimoji="1" lang="en-US" altLang="ja-JP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等で情報発信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dirty="0"/>
          </a:p>
        </p:txBody>
      </p:sp>
      <p:sp>
        <p:nvSpPr>
          <p:cNvPr id="4" name="右矢印 3"/>
          <p:cNvSpPr/>
          <p:nvPr/>
        </p:nvSpPr>
        <p:spPr>
          <a:xfrm rot="10800000">
            <a:off x="3792415" y="1645961"/>
            <a:ext cx="1219200" cy="360040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447" y="2447540"/>
            <a:ext cx="1191905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右矢印 6"/>
          <p:cNvSpPr/>
          <p:nvPr/>
        </p:nvSpPr>
        <p:spPr>
          <a:xfrm>
            <a:off x="3932762" y="3429000"/>
            <a:ext cx="1092590" cy="360040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en-US" altLang="ja-JP" smtClean="0"/>
              <a:t>10</a:t>
            </a:fld>
            <a:endParaRPr lang="en-US" altLang="ja-JP" dirty="0"/>
          </a:p>
        </p:txBody>
      </p:sp>
      <p:sp>
        <p:nvSpPr>
          <p:cNvPr id="9" name="右矢印 8"/>
          <p:cNvSpPr/>
          <p:nvPr/>
        </p:nvSpPr>
        <p:spPr>
          <a:xfrm>
            <a:off x="3919025" y="3886200"/>
            <a:ext cx="1092590" cy="360040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3932762" y="4824987"/>
            <a:ext cx="1092590" cy="360040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3883104" y="5210071"/>
            <a:ext cx="1092590" cy="360040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199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5492" y="247015"/>
            <a:ext cx="7913014" cy="369332"/>
          </a:xfrm>
        </p:spPr>
        <p:txBody>
          <a:bodyPr/>
          <a:lstStyle/>
          <a:p>
            <a:r>
              <a:rPr kumimoji="1" lang="ja-JP" altLang="en-US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調査の流れ（フェーズ</a:t>
            </a:r>
            <a:r>
              <a:rPr kumimoji="1"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kumimoji="1" lang="ja-JP" altLang="en-US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2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90600" y="833439"/>
            <a:ext cx="7010400" cy="5730800"/>
          </a:xfrm>
        </p:spPr>
        <p:txBody>
          <a:bodyPr/>
          <a:lstStyle/>
          <a:p>
            <a:pPr lvl="0" algn="l" rtl="0">
              <a:spcBef>
                <a:spcPct val="20000"/>
              </a:spcBef>
            </a:pPr>
            <a:r>
              <a:rPr kumimoji="1" lang="ja-JP" altLang="en-US" sz="2800" kern="1200" dirty="0" smtClean="0">
                <a:solidFill>
                  <a:srgbClr val="FF0000"/>
                </a:solidFill>
              </a:rPr>
              <a:t>　　</a:t>
            </a:r>
            <a:r>
              <a:rPr kumimoji="1" lang="ja-JP" altLang="en-US" sz="2400" b="1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調査員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</a:t>
            </a:r>
            <a:r>
              <a:rPr kumimoji="1" lang="ja-JP" altLang="en-US" sz="2400" b="1" kern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宿泊施設</a:t>
            </a: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①調査票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受領　</a:t>
            </a: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②自己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評価</a:t>
            </a: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③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独自改善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④実査・評価　　　　　　　　　　⑤ﾋｱﾘﾝｸﾞ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⑥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評価の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照し合わせ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rtl="0">
              <a:spcBef>
                <a:spcPct val="20000"/>
              </a:spcBef>
            </a:pP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⑦評価確定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rtl="0">
              <a:spcBef>
                <a:spcPct val="20000"/>
              </a:spcBef>
            </a:pPr>
            <a:r>
              <a:rPr kumimoji="1" lang="ja-JP" altLang="en-US" sz="2800" kern="1200" dirty="0">
                <a:solidFill>
                  <a:prstClr val="black"/>
                </a:solidFill>
              </a:rPr>
              <a:t>　</a:t>
            </a:r>
            <a:r>
              <a:rPr kumimoji="1" lang="ja-JP" altLang="en-US" sz="2800" kern="1200" dirty="0" smtClean="0">
                <a:solidFill>
                  <a:prstClr val="black"/>
                </a:solidFill>
              </a:rPr>
              <a:t>　</a:t>
            </a:r>
            <a:endParaRPr kumimoji="1" lang="en-US" altLang="ja-JP" sz="2800" kern="1200" dirty="0">
              <a:solidFill>
                <a:prstClr val="black"/>
              </a:solidFill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800" kern="1200" dirty="0">
                <a:solidFill>
                  <a:prstClr val="black"/>
                </a:solidFill>
              </a:rPr>
              <a:t>　　　　　　　　　　　　　　　　</a:t>
            </a:r>
            <a:endParaRPr kumimoji="1" lang="en-US" altLang="ja-JP" sz="2800" kern="1200" dirty="0">
              <a:solidFill>
                <a:prstClr val="black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右矢印 3"/>
          <p:cNvSpPr/>
          <p:nvPr/>
        </p:nvSpPr>
        <p:spPr>
          <a:xfrm>
            <a:off x="3413760" y="3124200"/>
            <a:ext cx="1270992" cy="360040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en-US" altLang="ja-JP" smtClean="0"/>
              <a:t>11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62711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5492" y="247015"/>
            <a:ext cx="7913014" cy="369332"/>
          </a:xfrm>
        </p:spPr>
        <p:txBody>
          <a:bodyPr/>
          <a:lstStyle/>
          <a:p>
            <a:r>
              <a:rPr kumimoji="1" lang="ja-JP" altLang="en-US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調査の流れ（</a:t>
            </a:r>
            <a:r>
              <a:rPr kumimoji="1" lang="ja-JP" altLang="en-US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フェーズ</a:t>
            </a:r>
            <a:r>
              <a:rPr kumimoji="1"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kumimoji="1" lang="ja-JP" altLang="en-US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2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862761"/>
            <a:ext cx="8001000" cy="6130909"/>
          </a:xfrm>
        </p:spPr>
        <p:txBody>
          <a:bodyPr/>
          <a:lstStyle/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観光圏　　　　　　　　　　　　　　　宿泊施設</a:t>
            </a:r>
            <a:endParaRPr kumimoji="1" lang="en-US" altLang="ja-JP" sz="2400" b="1" kern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</a:t>
            </a:r>
            <a:r>
              <a:rPr kumimoji="1" lang="en-US" altLang="ja-JP" sz="2000" b="1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2000" b="1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フェーズ</a:t>
            </a:r>
            <a:r>
              <a:rPr kumimoji="1" lang="en-US" altLang="ja-JP" sz="2000" b="1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kumimoji="1" lang="ja-JP" altLang="en-US" sz="2000" b="1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kumimoji="1" lang="en-US" altLang="ja-JP" sz="2000" b="1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3.5</a:t>
            </a:r>
            <a:r>
              <a:rPr kumimoji="1" lang="ja-JP" altLang="en-US" sz="2000" b="1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サクラ以上施設）</a:t>
            </a:r>
            <a:endParaRPr kumimoji="1" lang="ja-JP" altLang="en-US" sz="2000" b="1" kern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①フェーズ</a:t>
            </a:r>
            <a:r>
              <a:rPr kumimoji="1" lang="en-US" altLang="ja-JP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施設募集</a:t>
            </a: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②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申込み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1" lang="ja-JP" altLang="en-US" sz="2400" b="1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調査機関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③認証料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納付</a:t>
            </a: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④覆面調査員派遣、実査</a:t>
            </a: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⑤判定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ja-JP" altLang="en-US" sz="2400" b="1" kern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第三者委員会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⑥認証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登録証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通知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⑦認証プレート交付</a:t>
            </a:r>
            <a:endParaRPr kumimoji="1" lang="en-US" altLang="ja-JP" sz="2400" b="1" kern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⑧</a:t>
            </a:r>
            <a:r>
              <a:rPr kumimoji="1" lang="en-US" altLang="ja-JP" sz="2400" b="1" kern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等で情報発信</a:t>
            </a: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endParaRPr kumimoji="1" lang="en-US" altLang="ja-JP" sz="2400" b="1" kern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l" rtl="0">
              <a:spcBef>
                <a:spcPct val="20000"/>
              </a:spcBef>
            </a:pPr>
            <a:r>
              <a:rPr kumimoji="1" lang="ja-JP" altLang="en-US" sz="2400" b="1" kern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右矢印 3"/>
          <p:cNvSpPr/>
          <p:nvPr/>
        </p:nvSpPr>
        <p:spPr>
          <a:xfrm>
            <a:off x="3733800" y="4827563"/>
            <a:ext cx="1270992" cy="360040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kern="0" smtClean="0">
              <a:solidFill>
                <a:prstClr val="white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spcBef>
                <a:spcPts val="220"/>
              </a:spcBef>
            </a:pPr>
            <a:fld id="{81D60167-4931-47E6-BA6A-407CBD079E47}" type="slidenum">
              <a:rPr lang="en-US" altLang="ja-JP" smtClean="0">
                <a:solidFill>
                  <a:prstClr val="black"/>
                </a:solidFill>
              </a:rPr>
              <a:pPr marL="25400">
                <a:spcBef>
                  <a:spcPts val="220"/>
                </a:spcBef>
              </a:pPr>
              <a:t>12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136272"/>
            <a:ext cx="12493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798" y="2976645"/>
            <a:ext cx="12493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右矢印 7"/>
          <p:cNvSpPr/>
          <p:nvPr/>
        </p:nvSpPr>
        <p:spPr>
          <a:xfrm>
            <a:off x="3733800" y="5257800"/>
            <a:ext cx="1270992" cy="360040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kern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744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5492" y="247015"/>
            <a:ext cx="7913014" cy="492443"/>
          </a:xfrm>
        </p:spPr>
        <p:txBody>
          <a:bodyPr/>
          <a:lstStyle/>
          <a:p>
            <a:r>
              <a:rPr lang="en-US" altLang="ja-JP" sz="3200" spc="-5" dirty="0"/>
              <a:t>SAKURA</a:t>
            </a:r>
            <a:r>
              <a:rPr lang="en-US" altLang="ja-JP" sz="3200" spc="-75" dirty="0"/>
              <a:t> </a:t>
            </a:r>
            <a:r>
              <a:rPr lang="en-US" altLang="ja-JP" sz="3200" spc="-5" dirty="0" smtClean="0"/>
              <a:t>QUALITY</a:t>
            </a:r>
            <a:r>
              <a:rPr lang="ja-JP" altLang="en-US" sz="3200" spc="-5" dirty="0" smtClean="0"/>
              <a:t>の目的</a:t>
            </a:r>
            <a:endParaRPr kumimoji="1" lang="ja-JP" altLang="en-US" sz="32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5800" y="762001"/>
            <a:ext cx="8153400" cy="5632311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172720" lvl="1" algn="l" rtl="0">
              <a:spcBef>
                <a:spcPts val="1190"/>
              </a:spcBef>
              <a:tabLst>
                <a:tab pos="325120" algn="l"/>
              </a:tabLst>
              <a:defRPr/>
            </a:pP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　</a:t>
            </a: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世界中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の旅行者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に、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質の高い日本のサー</a:t>
            </a:r>
            <a:r>
              <a:rPr kumimoji="1" lang="ja-JP" altLang="en-US" sz="2800" b="1" kern="1200" spc="-10" dirty="0">
                <a:solidFill>
                  <a:prstClr val="black"/>
                </a:solidFill>
                <a:latin typeface="Meiryo UI"/>
                <a:cs typeface="Meiryo UI"/>
              </a:rPr>
              <a:t>ビ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ス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に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関す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る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情報提供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を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行い</a:t>
            </a:r>
            <a:r>
              <a:rPr kumimoji="1" lang="ja-JP" altLang="en-US" sz="2800" b="1" kern="1200" spc="-10" dirty="0">
                <a:solidFill>
                  <a:prstClr val="black"/>
                </a:solidFill>
                <a:latin typeface="Meiryo UI"/>
                <a:cs typeface="Meiryo UI"/>
              </a:rPr>
              <a:t>、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安心で快適な旅行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を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楽 </a:t>
            </a:r>
            <a:r>
              <a:rPr kumimoji="1" lang="ja-JP" altLang="en-US" sz="2800" b="1" kern="1200" spc="-10" dirty="0" smtClean="0">
                <a:solidFill>
                  <a:prstClr val="black"/>
                </a:solidFill>
                <a:latin typeface="Meiryo UI"/>
                <a:cs typeface="Meiryo UI"/>
              </a:rPr>
              <a:t>し</a:t>
            </a:r>
            <a:r>
              <a:rPr kumimoji="1" lang="ja-JP" altLang="en-US" sz="2800" b="1" kern="1200" spc="-5" dirty="0" smtClean="0">
                <a:solidFill>
                  <a:prstClr val="black"/>
                </a:solidFill>
                <a:latin typeface="Meiryo UI"/>
                <a:cs typeface="Meiryo UI"/>
              </a:rPr>
              <a:t>んでいただく</a:t>
            </a:r>
            <a:r>
              <a:rPr kumimoji="1" lang="ja-JP" altLang="en-US" sz="2800" b="1" kern="1200" spc="-10" dirty="0" smtClean="0">
                <a:solidFill>
                  <a:prstClr val="black"/>
                </a:solidFill>
                <a:latin typeface="Meiryo UI"/>
                <a:cs typeface="Meiryo UI"/>
              </a:rPr>
              <a:t>ため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の</a:t>
            </a: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仕組み</a:t>
            </a:r>
            <a:endParaRPr kumimoji="1" lang="en-US" altLang="ja-JP" sz="2800" b="1" kern="1200" spc="-5" dirty="0">
              <a:solidFill>
                <a:prstClr val="black"/>
              </a:solidFill>
              <a:latin typeface="Meiryo UI"/>
              <a:cs typeface="Meiryo UI"/>
            </a:endParaRPr>
          </a:p>
          <a:p>
            <a:pPr marL="172720" marR="0" lvl="1" algn="l" defTabSz="914400" rtl="0" eaLnBrk="1" fontAlgn="auto" latinLnBrk="0" hangingPunct="1">
              <a:spcBef>
                <a:spcPts val="1190"/>
              </a:spcBef>
              <a:spcAft>
                <a:spcPts val="0"/>
              </a:spcAft>
              <a:buClrTx/>
              <a:buSzTx/>
              <a:tabLst>
                <a:tab pos="325120" algn="l"/>
              </a:tabLst>
              <a:defRPr/>
            </a:pPr>
            <a:endParaRPr kumimoji="1" lang="en-US" altLang="ja-JP" sz="2800" b="1" kern="1200" dirty="0" smtClean="0">
              <a:solidFill>
                <a:prstClr val="black"/>
              </a:solidFill>
              <a:latin typeface="Meiryo UI"/>
              <a:cs typeface="Meiryo UI"/>
            </a:endParaRPr>
          </a:p>
          <a:p>
            <a:pPr marL="172720" marR="0" lvl="1" algn="l" defTabSz="914400" rtl="0" eaLnBrk="1" fontAlgn="auto" latinLnBrk="0" hangingPunct="1">
              <a:spcBef>
                <a:spcPts val="1190"/>
              </a:spcBef>
              <a:spcAft>
                <a:spcPts val="0"/>
              </a:spcAft>
              <a:buClrTx/>
              <a:buSzTx/>
              <a:tabLst>
                <a:tab pos="325120" algn="l"/>
              </a:tabLst>
              <a:defRPr/>
            </a:pP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〇全国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１３観光圏が主体的</a:t>
            </a:r>
            <a:r>
              <a:rPr kumimoji="1" lang="ja-JP" altLang="en-US" sz="2800" b="1" kern="1200" spc="-10" dirty="0">
                <a:solidFill>
                  <a:prstClr val="black"/>
                </a:solidFill>
                <a:latin typeface="Meiryo UI"/>
                <a:cs typeface="Meiryo UI"/>
              </a:rPr>
              <a:t>に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関わり、宿泊施設の</a:t>
            </a: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品　</a:t>
            </a:r>
            <a:endParaRPr kumimoji="1" lang="en-US" altLang="ja-JP" sz="2800" b="1" kern="1200" dirty="0" smtClean="0">
              <a:solidFill>
                <a:prstClr val="black"/>
              </a:solidFill>
              <a:latin typeface="Meiryo UI"/>
              <a:cs typeface="Meiryo UI"/>
            </a:endParaRPr>
          </a:p>
          <a:p>
            <a:pPr marL="172720" marR="0" lvl="1" algn="l" defTabSz="914400" rtl="0" eaLnBrk="1" fontAlgn="auto" latinLnBrk="0" hangingPunct="1">
              <a:spcBef>
                <a:spcPts val="1190"/>
              </a:spcBef>
              <a:spcAft>
                <a:spcPts val="0"/>
              </a:spcAft>
              <a:buClrTx/>
              <a:buSzTx/>
              <a:tabLst>
                <a:tab pos="325120" algn="l"/>
              </a:tabLst>
              <a:defRPr/>
            </a:pP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　</a:t>
            </a: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質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を認証す</a:t>
            </a:r>
            <a:r>
              <a:rPr kumimoji="1" lang="ja-JP" altLang="en-US" sz="2800" b="1" kern="1200" spc="-10" dirty="0">
                <a:solidFill>
                  <a:prstClr val="black"/>
                </a:solidFill>
                <a:latin typeface="Meiryo UI"/>
                <a:cs typeface="Meiryo UI"/>
              </a:rPr>
              <a:t>る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国内初の</a:t>
            </a: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事業</a:t>
            </a:r>
            <a:endParaRPr kumimoji="1" lang="en-US" altLang="ja-JP" sz="2800" b="1" kern="1200" dirty="0" smtClean="0">
              <a:solidFill>
                <a:prstClr val="black"/>
              </a:solidFill>
              <a:latin typeface="Meiryo UI"/>
              <a:cs typeface="Meiryo UI"/>
            </a:endParaRPr>
          </a:p>
          <a:p>
            <a:pPr marL="172720" marR="86360" lvl="1" algn="l" defTabSz="914400" rtl="0" eaLnBrk="1" fontAlgn="auto" latinLnBrk="0" hangingPunct="1">
              <a:spcBef>
                <a:spcPts val="5"/>
              </a:spcBef>
              <a:spcAft>
                <a:spcPts val="0"/>
              </a:spcAft>
              <a:buClrTx/>
              <a:buSzTx/>
              <a:tabLst>
                <a:tab pos="325120" algn="l"/>
              </a:tabLst>
              <a:defRPr/>
            </a:pPr>
            <a:endParaRPr kumimoji="1" lang="en-US" altLang="ja-JP" sz="2800" b="1" kern="1200" spc="-5" dirty="0" smtClean="0">
              <a:solidFill>
                <a:prstClr val="black"/>
              </a:solidFill>
              <a:latin typeface="Meiryo UI"/>
              <a:cs typeface="Meiryo UI"/>
            </a:endParaRPr>
          </a:p>
          <a:p>
            <a:pPr marL="172720" marR="86360" lvl="1" algn="l" defTabSz="914400" rtl="0" eaLnBrk="1" fontAlgn="auto" latinLnBrk="0" hangingPunct="1">
              <a:spcBef>
                <a:spcPts val="5"/>
              </a:spcBef>
              <a:spcAft>
                <a:spcPts val="0"/>
              </a:spcAft>
              <a:buClrTx/>
              <a:buSzTx/>
              <a:tabLst>
                <a:tab pos="325120" algn="l"/>
              </a:tabLst>
              <a:defRPr/>
            </a:pP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〇訪日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外国人旅</a:t>
            </a: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行者は</a:t>
            </a:r>
            <a:r>
              <a:rPr kumimoji="1" lang="ja-JP" altLang="en-US" sz="2800" b="1" kern="1200" spc="-10" dirty="0" smtClean="0">
                <a:solidFill>
                  <a:prstClr val="black"/>
                </a:solidFill>
                <a:latin typeface="Meiryo UI"/>
                <a:cs typeface="Meiryo UI"/>
              </a:rPr>
              <a:t>、</a:t>
            </a: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宿泊先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を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選択す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るうえで</a:t>
            </a:r>
            <a:r>
              <a:rPr kumimoji="1" lang="ja-JP" altLang="en-US" sz="2800" b="1" kern="1200" spc="-5" dirty="0" smtClean="0">
                <a:solidFill>
                  <a:prstClr val="black"/>
                </a:solidFill>
                <a:latin typeface="Meiryo UI"/>
                <a:cs typeface="Meiryo UI"/>
              </a:rPr>
              <a:t>、　</a:t>
            </a:r>
            <a:endParaRPr kumimoji="1" lang="en-US" altLang="ja-JP" sz="2800" b="1" kern="1200" spc="-5" dirty="0" smtClean="0">
              <a:solidFill>
                <a:prstClr val="black"/>
              </a:solidFill>
              <a:latin typeface="Meiryo UI"/>
              <a:cs typeface="Meiryo UI"/>
            </a:endParaRPr>
          </a:p>
          <a:p>
            <a:pPr marL="172720" marR="86360" lvl="1" algn="l" defTabSz="914400" rtl="0" eaLnBrk="1" fontAlgn="auto" latinLnBrk="0" hangingPunct="1">
              <a:spcBef>
                <a:spcPts val="5"/>
              </a:spcBef>
              <a:spcAft>
                <a:spcPts val="0"/>
              </a:spcAft>
              <a:buClrTx/>
              <a:buSzTx/>
              <a:tabLst>
                <a:tab pos="325120" algn="l"/>
              </a:tabLst>
              <a:defRPr/>
            </a:pP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　</a:t>
            </a:r>
            <a:r>
              <a:rPr kumimoji="1" lang="ja-JP" altLang="en-US" sz="2800" b="1" kern="1200" spc="-5" dirty="0" smtClean="0">
                <a:solidFill>
                  <a:prstClr val="black"/>
                </a:solidFill>
                <a:latin typeface="Meiryo UI"/>
                <a:cs typeface="Meiryo UI"/>
              </a:rPr>
              <a:t>参考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となる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品質ラ ン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ク等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の情報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を</a:t>
            </a: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受け取</a:t>
            </a:r>
            <a:r>
              <a:rPr kumimoji="1" lang="ja-JP" altLang="en-US" sz="2800" b="1" kern="1200" spc="-5" dirty="0" smtClean="0">
                <a:solidFill>
                  <a:prstClr val="black"/>
                </a:solidFill>
                <a:latin typeface="Meiryo UI"/>
                <a:cs typeface="Meiryo UI"/>
              </a:rPr>
              <a:t>る</a:t>
            </a:r>
            <a:endParaRPr kumimoji="1" lang="en-US" altLang="ja-JP" sz="2800" b="1" kern="1200" spc="-5" dirty="0" smtClean="0">
              <a:solidFill>
                <a:prstClr val="black"/>
              </a:solidFill>
              <a:latin typeface="Meiryo UI"/>
              <a:cs typeface="Meiryo UI"/>
            </a:endParaRPr>
          </a:p>
          <a:p>
            <a:pPr marL="172720" marR="86360" lvl="1" algn="l" defTabSz="914400" rtl="0" eaLnBrk="1" fontAlgn="auto" latinLnBrk="0" hangingPunct="1">
              <a:spcBef>
                <a:spcPts val="5"/>
              </a:spcBef>
              <a:spcAft>
                <a:spcPts val="0"/>
              </a:spcAft>
              <a:buClrTx/>
              <a:buSzTx/>
              <a:tabLst>
                <a:tab pos="325120" algn="l"/>
              </a:tabLst>
              <a:defRPr/>
            </a:pPr>
            <a:endParaRPr kumimoji="1" lang="ja-JP" altLang="en-US" sz="2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72720" marR="5080" lvl="1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325120" algn="l"/>
              </a:tabLst>
              <a:defRPr/>
            </a:pP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〇</a:t>
            </a:r>
            <a:r>
              <a:rPr kumimoji="1" lang="ja-JP" altLang="en-US" sz="2800" b="1" kern="1200" spc="-5" dirty="0" smtClean="0">
                <a:solidFill>
                  <a:prstClr val="black"/>
                </a:solidFill>
                <a:latin typeface="Meiryo UI"/>
                <a:cs typeface="Meiryo UI"/>
              </a:rPr>
              <a:t>宿</a:t>
            </a: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泊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施設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にと</a:t>
            </a:r>
            <a:r>
              <a:rPr kumimoji="1" lang="ja-JP" altLang="en-US" sz="2800" b="1" kern="1200" spc="-10" dirty="0">
                <a:solidFill>
                  <a:prstClr val="black"/>
                </a:solidFill>
                <a:latin typeface="Meiryo UI"/>
                <a:cs typeface="Meiryo UI"/>
              </a:rPr>
              <a:t>って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も、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施設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や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サ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ービス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の品質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を</a:t>
            </a: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向</a:t>
            </a:r>
            <a:endParaRPr kumimoji="1" lang="en-US" altLang="ja-JP" sz="2800" b="1" kern="1200" dirty="0" smtClean="0">
              <a:solidFill>
                <a:prstClr val="black"/>
              </a:solidFill>
              <a:latin typeface="Meiryo UI"/>
              <a:cs typeface="Meiryo UI"/>
            </a:endParaRPr>
          </a:p>
          <a:p>
            <a:pPr marL="172720" marR="5080" lvl="1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325120" algn="l"/>
              </a:tabLst>
              <a:defRPr/>
            </a:pP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　</a:t>
            </a: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上さ</a:t>
            </a:r>
            <a:r>
              <a:rPr kumimoji="1" lang="ja-JP" altLang="en-US" sz="2800" b="1" kern="1200" spc="-5" dirty="0" smtClean="0">
                <a:solidFill>
                  <a:prstClr val="black"/>
                </a:solidFill>
                <a:latin typeface="Meiryo UI"/>
                <a:cs typeface="Meiryo UI"/>
              </a:rPr>
              <a:t>せる</a:t>
            </a:r>
            <a:r>
              <a:rPr kumimoji="1" lang="ja-JP" altLang="en-US" sz="2800" b="1" kern="1200" spc="-10" dirty="0">
                <a:solidFill>
                  <a:prstClr val="black"/>
                </a:solidFill>
                <a:latin typeface="Meiryo UI"/>
                <a:cs typeface="Meiryo UI"/>
              </a:rPr>
              <a:t>ため</a:t>
            </a:r>
            <a:r>
              <a:rPr kumimoji="1" lang="ja-JP" altLang="en-US" sz="2800" b="1" kern="1200" dirty="0">
                <a:solidFill>
                  <a:prstClr val="black"/>
                </a:solidFill>
                <a:latin typeface="Meiryo UI"/>
                <a:cs typeface="Meiryo UI"/>
              </a:rPr>
              <a:t>の</a:t>
            </a:r>
            <a:r>
              <a:rPr kumimoji="1" lang="ja-JP" altLang="en-US" sz="2800" b="1" kern="1200" spc="-5" dirty="0">
                <a:solidFill>
                  <a:prstClr val="black"/>
                </a:solidFill>
                <a:latin typeface="Meiryo UI"/>
                <a:cs typeface="Meiryo UI"/>
              </a:rPr>
              <a:t>ツールとし</a:t>
            </a:r>
            <a:r>
              <a:rPr kumimoji="1" lang="ja-JP" altLang="en-US" sz="2800" b="1" kern="1200" spc="-10" dirty="0">
                <a:solidFill>
                  <a:prstClr val="black"/>
                </a:solidFill>
                <a:latin typeface="Meiryo UI"/>
                <a:cs typeface="Meiryo UI"/>
              </a:rPr>
              <a:t>て</a:t>
            </a:r>
            <a:r>
              <a:rPr kumimoji="1" lang="ja-JP" altLang="en-US" sz="2800" b="1" kern="1200" dirty="0" smtClean="0">
                <a:solidFill>
                  <a:prstClr val="black"/>
                </a:solidFill>
                <a:latin typeface="Meiryo UI"/>
                <a:cs typeface="Meiryo UI"/>
              </a:rPr>
              <a:t>活用</a:t>
            </a:r>
            <a:endParaRPr kumimoji="1" lang="ja-JP" altLang="en-US" sz="2800" kern="1200" dirty="0">
              <a:solidFill>
                <a:prstClr val="black"/>
              </a:solidFill>
              <a:latin typeface="Meiryo UI"/>
              <a:cs typeface="Meiryo UI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en-US" altLang="ja-JP" smtClean="0"/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59744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5492" y="247015"/>
            <a:ext cx="7913014" cy="492443"/>
          </a:xfrm>
        </p:spPr>
        <p:txBody>
          <a:bodyPr/>
          <a:lstStyle/>
          <a:p>
            <a:r>
              <a:rPr kumimoji="1" lang="ja-JP" altLang="en-US" sz="3200" dirty="0" smtClean="0"/>
              <a:t>導入のメリット</a:t>
            </a:r>
            <a:endParaRPr kumimoji="1" lang="ja-JP" altLang="en-US" sz="32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62000" y="914401"/>
            <a:ext cx="7315200" cy="5170646"/>
          </a:xfrm>
        </p:spPr>
        <p:txBody>
          <a:bodyPr/>
          <a:lstStyle/>
          <a:p>
            <a:r>
              <a:rPr kumimoji="1" lang="ja-JP" altLang="en-US" sz="2800" dirty="0" smtClean="0"/>
              <a:t>１　宿泊事業者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〇評価結果が、第三者機関（観光圏等）から公表　</a:t>
            </a:r>
            <a:endParaRPr kumimoji="1" lang="en-US" altLang="ja-JP" sz="2800" dirty="0" smtClean="0"/>
          </a:p>
          <a:p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されることにより、効果的、効率的に情報発信</a:t>
            </a:r>
            <a:endParaRPr kumimoji="1" lang="en-US" altLang="ja-JP" sz="2800" dirty="0" smtClean="0"/>
          </a:p>
          <a:p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できる。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〇現状の強み、弱みを客観的に把握でき、改善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　　のヒントが得られ、品質向上を図る際のツー　</a:t>
            </a:r>
            <a:endParaRPr kumimoji="1" lang="en-US" altLang="ja-JP" sz="2800" dirty="0" smtClean="0"/>
          </a:p>
          <a:p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ルとして活用できる。</a:t>
            </a:r>
            <a:endParaRPr kumimoji="1" lang="en-US" altLang="ja-JP" sz="2800" dirty="0" smtClean="0"/>
          </a:p>
          <a:p>
            <a:endParaRPr kumimoji="1" lang="en-US" altLang="ja-JP" sz="2800" dirty="0" smtClean="0"/>
          </a:p>
          <a:p>
            <a:r>
              <a:rPr kumimoji="1" lang="ja-JP" altLang="en-US" sz="2800" dirty="0" smtClean="0"/>
              <a:t>２　地域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〇インバウンド受入体制の整備、観光サービス</a:t>
            </a:r>
            <a:endParaRPr kumimoji="1" lang="en-US" altLang="ja-JP" sz="2800" dirty="0" smtClean="0"/>
          </a:p>
          <a:p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基準の底上げ、他地域との差別化のツールと　</a:t>
            </a:r>
            <a:endParaRPr kumimoji="1" lang="en-US" altLang="ja-JP" sz="2800" dirty="0" smtClean="0"/>
          </a:p>
          <a:p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して活用。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en-US" altLang="ja-JP" smtClean="0"/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3800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5491" y="247015"/>
            <a:ext cx="814712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SAKURA</a:t>
            </a:r>
            <a:r>
              <a:rPr sz="3200" spc="-75" dirty="0"/>
              <a:t> </a:t>
            </a:r>
            <a:r>
              <a:rPr sz="3200" spc="-5" dirty="0" smtClean="0"/>
              <a:t>QUALITY</a:t>
            </a:r>
            <a:r>
              <a:rPr lang="ja-JP" altLang="en-US" sz="3200" spc="-5" dirty="0" smtClean="0"/>
              <a:t>の経緯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630732" y="800953"/>
            <a:ext cx="7958455" cy="1684434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2400" dirty="0" smtClean="0">
                <a:latin typeface="Meiryo UI"/>
                <a:cs typeface="Meiryo UI"/>
              </a:rPr>
              <a:t>▶</a:t>
            </a:r>
            <a:r>
              <a:rPr sz="2400" b="1" spc="-5" dirty="0" err="1" smtClean="0">
                <a:latin typeface="Meiryo UI"/>
                <a:cs typeface="Meiryo UI"/>
              </a:rPr>
              <a:t>ニ</a:t>
            </a:r>
            <a:r>
              <a:rPr sz="2400" b="1" dirty="0" err="1" smtClean="0">
                <a:latin typeface="Meiryo UI"/>
                <a:cs typeface="Meiryo UI"/>
              </a:rPr>
              <a:t>ュー</a:t>
            </a:r>
            <a:r>
              <a:rPr sz="2400" b="1" spc="-5" dirty="0" err="1" smtClean="0">
                <a:latin typeface="Meiryo UI"/>
                <a:cs typeface="Meiryo UI"/>
              </a:rPr>
              <a:t>ジ</a:t>
            </a:r>
            <a:r>
              <a:rPr sz="2400" b="1" dirty="0" err="1" smtClean="0">
                <a:latin typeface="Meiryo UI"/>
                <a:cs typeface="Meiryo UI"/>
              </a:rPr>
              <a:t>ー</a:t>
            </a:r>
            <a:r>
              <a:rPr sz="2400" b="1" spc="-5" dirty="0" err="1" smtClean="0">
                <a:latin typeface="Meiryo UI"/>
                <a:cs typeface="Meiryo UI"/>
              </a:rPr>
              <a:t>ラ</a:t>
            </a:r>
            <a:r>
              <a:rPr sz="2400" b="1" dirty="0" err="1" smtClean="0">
                <a:latin typeface="Meiryo UI"/>
                <a:cs typeface="Meiryo UI"/>
              </a:rPr>
              <a:t>ン</a:t>
            </a:r>
            <a:r>
              <a:rPr sz="2400" b="1" spc="-5" dirty="0" err="1" smtClean="0">
                <a:latin typeface="Meiryo UI"/>
                <a:cs typeface="Meiryo UI"/>
              </a:rPr>
              <a:t>ド</a:t>
            </a:r>
            <a:r>
              <a:rPr sz="2400" b="1" dirty="0" err="1" smtClean="0">
                <a:latin typeface="Meiryo UI"/>
                <a:cs typeface="Meiryo UI"/>
              </a:rPr>
              <a:t>観光局主導で策定</a:t>
            </a:r>
            <a:r>
              <a:rPr sz="2400" b="1" dirty="0" smtClean="0">
                <a:latin typeface="Meiryo UI"/>
                <a:cs typeface="Meiryo UI"/>
              </a:rPr>
              <a:t>。</a:t>
            </a:r>
            <a:endParaRPr lang="en-US" sz="2400" dirty="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600" spc="50" dirty="0" smtClean="0">
                <a:latin typeface="Meiryo UI"/>
                <a:cs typeface="Meiryo UI"/>
              </a:rPr>
              <a:t>•</a:t>
            </a:r>
            <a:r>
              <a:rPr sz="1600" dirty="0">
                <a:latin typeface="Meiryo UI"/>
                <a:cs typeface="Meiryo UI"/>
              </a:rPr>
              <a:t>ニ</a:t>
            </a:r>
            <a:r>
              <a:rPr sz="1600" spc="-5" dirty="0">
                <a:latin typeface="Meiryo UI"/>
                <a:cs typeface="Meiryo UI"/>
              </a:rPr>
              <a:t>ュ</a:t>
            </a:r>
            <a:r>
              <a:rPr sz="1600" dirty="0">
                <a:latin typeface="Meiryo UI"/>
                <a:cs typeface="Meiryo UI"/>
              </a:rPr>
              <a:t>ー</a:t>
            </a:r>
            <a:r>
              <a:rPr sz="1600" spc="-5" dirty="0">
                <a:latin typeface="Meiryo UI"/>
                <a:cs typeface="Meiryo UI"/>
              </a:rPr>
              <a:t>ジーラ</a:t>
            </a:r>
            <a:r>
              <a:rPr sz="1600" dirty="0">
                <a:latin typeface="Meiryo UI"/>
                <a:cs typeface="Meiryo UI"/>
              </a:rPr>
              <a:t>ンド観光局</a:t>
            </a:r>
            <a:r>
              <a:rPr sz="1600" spc="-5" dirty="0">
                <a:latin typeface="Meiryo UI"/>
                <a:cs typeface="Meiryo UI"/>
              </a:rPr>
              <a:t>（TNZ）</a:t>
            </a:r>
            <a:r>
              <a:rPr sz="1600" dirty="0">
                <a:latin typeface="Meiryo UI"/>
                <a:cs typeface="Meiryo UI"/>
              </a:rPr>
              <a:t>は、</a:t>
            </a:r>
            <a:r>
              <a:rPr sz="1600" spc="-80" dirty="0">
                <a:latin typeface="Meiryo UI"/>
                <a:cs typeface="Meiryo UI"/>
              </a:rPr>
              <a:t> </a:t>
            </a:r>
            <a:r>
              <a:rPr sz="1600" dirty="0" err="1" smtClean="0">
                <a:latin typeface="Meiryo UI"/>
                <a:cs typeface="Meiryo UI"/>
              </a:rPr>
              <a:t>観光産業の</a:t>
            </a:r>
            <a:r>
              <a:rPr sz="1600" spc="-5" dirty="0" err="1" smtClean="0">
                <a:latin typeface="Meiryo UI"/>
                <a:cs typeface="Meiryo UI"/>
              </a:rPr>
              <a:t>ブラ</a:t>
            </a:r>
            <a:r>
              <a:rPr sz="1600" dirty="0" err="1" smtClean="0">
                <a:latin typeface="Meiryo UI"/>
                <a:cs typeface="Meiryo UI"/>
              </a:rPr>
              <a:t>ンド</a:t>
            </a:r>
            <a:r>
              <a:rPr sz="1600" dirty="0" smtClean="0">
                <a:latin typeface="Meiryo UI"/>
                <a:cs typeface="Meiryo UI"/>
              </a:rPr>
              <a:t> </a:t>
            </a:r>
            <a:r>
              <a:rPr sz="1600" dirty="0" err="1">
                <a:latin typeface="Meiryo UI"/>
                <a:cs typeface="Meiryo UI"/>
              </a:rPr>
              <a:t>力強化</a:t>
            </a:r>
            <a:r>
              <a:rPr sz="1600" spc="-5" dirty="0" err="1">
                <a:latin typeface="Meiryo UI"/>
                <a:cs typeface="Meiryo UI"/>
              </a:rPr>
              <a:t>を</a:t>
            </a:r>
            <a:r>
              <a:rPr sz="1600" dirty="0" err="1">
                <a:latin typeface="Meiryo UI"/>
                <a:cs typeface="Meiryo UI"/>
              </a:rPr>
              <a:t>図るた</a:t>
            </a:r>
            <a:r>
              <a:rPr sz="1600" spc="0" dirty="0" err="1">
                <a:latin typeface="Meiryo UI"/>
                <a:cs typeface="Meiryo UI"/>
              </a:rPr>
              <a:t>め</a:t>
            </a:r>
            <a:r>
              <a:rPr sz="1600" spc="-5" dirty="0" err="1">
                <a:latin typeface="Meiryo UI"/>
                <a:cs typeface="Meiryo UI"/>
              </a:rPr>
              <a:t>、</a:t>
            </a:r>
            <a:r>
              <a:rPr sz="1600" dirty="0" err="1" smtClean="0">
                <a:latin typeface="Meiryo UI"/>
                <a:cs typeface="Meiryo UI"/>
              </a:rPr>
              <a:t>観光産業全般</a:t>
            </a:r>
            <a:r>
              <a:rPr sz="1600" spc="-5" dirty="0" err="1" smtClean="0">
                <a:latin typeface="Meiryo UI"/>
                <a:cs typeface="Meiryo UI"/>
              </a:rPr>
              <a:t>を</a:t>
            </a:r>
            <a:r>
              <a:rPr sz="1600" spc="-10" dirty="0" err="1" smtClean="0">
                <a:latin typeface="Meiryo UI"/>
                <a:cs typeface="Meiryo UI"/>
              </a:rPr>
              <a:t>カ</a:t>
            </a:r>
            <a:r>
              <a:rPr sz="1600" dirty="0" err="1" smtClean="0">
                <a:latin typeface="Meiryo UI"/>
                <a:cs typeface="Meiryo UI"/>
              </a:rPr>
              <a:t>バ</a:t>
            </a:r>
            <a:r>
              <a:rPr sz="1600" spc="0" dirty="0" err="1" smtClean="0">
                <a:latin typeface="Meiryo UI"/>
                <a:cs typeface="Meiryo UI"/>
              </a:rPr>
              <a:t>ー</a:t>
            </a:r>
            <a:r>
              <a:rPr sz="1600" dirty="0" err="1" smtClean="0">
                <a:latin typeface="Meiryo UI"/>
                <a:cs typeface="Meiryo UI"/>
              </a:rPr>
              <a:t>する品質認証制度の導入</a:t>
            </a:r>
            <a:r>
              <a:rPr sz="1600" spc="-5" dirty="0" err="1" smtClean="0">
                <a:latin typeface="Meiryo UI"/>
                <a:cs typeface="Meiryo UI"/>
              </a:rPr>
              <a:t>を</a:t>
            </a:r>
            <a:r>
              <a:rPr sz="1600" dirty="0" err="1" smtClean="0">
                <a:latin typeface="Meiryo UI"/>
                <a:cs typeface="Meiryo UI"/>
              </a:rPr>
              <a:t>検討</a:t>
            </a:r>
            <a:r>
              <a:rPr lang="ja-JP" altLang="en-US" sz="1600" dirty="0" smtClean="0">
                <a:latin typeface="Meiryo UI"/>
                <a:cs typeface="Meiryo UI"/>
              </a:rPr>
              <a:t>し、</a:t>
            </a:r>
            <a:r>
              <a:rPr sz="1600" spc="-5" dirty="0" smtClean="0">
                <a:latin typeface="Meiryo UI"/>
                <a:cs typeface="Meiryo UI"/>
              </a:rPr>
              <a:t>200</a:t>
            </a:r>
            <a:r>
              <a:rPr sz="1600" dirty="0" smtClean="0">
                <a:latin typeface="Meiryo UI"/>
                <a:cs typeface="Meiryo UI"/>
              </a:rPr>
              <a:t>1</a:t>
            </a:r>
            <a:r>
              <a:rPr sz="1600" dirty="0">
                <a:latin typeface="Meiryo UI"/>
                <a:cs typeface="Meiryo UI"/>
              </a:rPr>
              <a:t>年</a:t>
            </a:r>
            <a:r>
              <a:rPr sz="1600" spc="0" dirty="0">
                <a:latin typeface="Meiryo UI"/>
                <a:cs typeface="Meiryo UI"/>
              </a:rPr>
              <a:t>に</a:t>
            </a:r>
            <a:r>
              <a:rPr sz="1600" spc="-5" dirty="0">
                <a:latin typeface="Meiryo UI"/>
                <a:cs typeface="Meiryo UI"/>
              </a:rPr>
              <a:t>クォ</a:t>
            </a:r>
            <a:r>
              <a:rPr sz="1600" dirty="0">
                <a:latin typeface="Meiryo UI"/>
                <a:cs typeface="Meiryo UI"/>
              </a:rPr>
              <a:t>ール</a:t>
            </a:r>
            <a:r>
              <a:rPr sz="1600" spc="-5" dirty="0">
                <a:latin typeface="Meiryo UI"/>
                <a:cs typeface="Meiryo UI"/>
              </a:rPr>
              <a:t>マ</a:t>
            </a:r>
            <a:r>
              <a:rPr sz="1600" dirty="0">
                <a:latin typeface="Meiryo UI"/>
                <a:cs typeface="Meiryo UI"/>
              </a:rPr>
              <a:t>ー</a:t>
            </a:r>
            <a:r>
              <a:rPr sz="1600" spc="-5" dirty="0">
                <a:latin typeface="Meiryo UI"/>
                <a:cs typeface="Meiryo UI"/>
              </a:rPr>
              <a:t>ク・</a:t>
            </a:r>
            <a:r>
              <a:rPr sz="1600" dirty="0">
                <a:latin typeface="Meiryo UI"/>
                <a:cs typeface="Meiryo UI"/>
              </a:rPr>
              <a:t>ニ</a:t>
            </a:r>
            <a:r>
              <a:rPr sz="1600" spc="-5" dirty="0">
                <a:latin typeface="Meiryo UI"/>
                <a:cs typeface="Meiryo UI"/>
              </a:rPr>
              <a:t>ュ</a:t>
            </a:r>
            <a:r>
              <a:rPr sz="1600" spc="-10" dirty="0">
                <a:latin typeface="Meiryo UI"/>
                <a:cs typeface="Meiryo UI"/>
              </a:rPr>
              <a:t>ー</a:t>
            </a:r>
            <a:r>
              <a:rPr sz="1600" spc="-5" dirty="0">
                <a:latin typeface="Meiryo UI"/>
                <a:cs typeface="Meiryo UI"/>
              </a:rPr>
              <a:t>ジー</a:t>
            </a:r>
            <a:r>
              <a:rPr sz="1600" spc="-15" dirty="0">
                <a:latin typeface="Meiryo UI"/>
                <a:cs typeface="Meiryo UI"/>
              </a:rPr>
              <a:t>ラ</a:t>
            </a:r>
            <a:r>
              <a:rPr sz="1600" dirty="0">
                <a:latin typeface="Meiryo UI"/>
                <a:cs typeface="Meiryo UI"/>
              </a:rPr>
              <a:t>ンド・</a:t>
            </a:r>
            <a:r>
              <a:rPr sz="1600" dirty="0" smtClean="0">
                <a:latin typeface="Meiryo UI"/>
                <a:cs typeface="Meiryo UI"/>
              </a:rPr>
              <a:t>リ</a:t>
            </a:r>
            <a:r>
              <a:rPr sz="1600" spc="-10" dirty="0" smtClean="0">
                <a:latin typeface="Meiryo UI"/>
                <a:cs typeface="Meiryo UI"/>
              </a:rPr>
              <a:t>ミ</a:t>
            </a:r>
            <a:r>
              <a:rPr sz="1600" dirty="0" smtClean="0">
                <a:latin typeface="Meiryo UI"/>
                <a:cs typeface="Meiryo UI"/>
              </a:rPr>
              <a:t>テ</a:t>
            </a:r>
            <a:r>
              <a:rPr sz="1600" spc="-5" dirty="0" smtClean="0">
                <a:latin typeface="Meiryo UI"/>
                <a:cs typeface="Meiryo UI"/>
              </a:rPr>
              <a:t>ッ</a:t>
            </a:r>
            <a:r>
              <a:rPr sz="1600" spc="10" dirty="0" smtClean="0">
                <a:latin typeface="Meiryo UI"/>
                <a:cs typeface="Meiryo UI"/>
              </a:rPr>
              <a:t>ド</a:t>
            </a:r>
            <a:r>
              <a:rPr sz="1600" dirty="0" smtClean="0">
                <a:latin typeface="Meiryo UI"/>
                <a:cs typeface="Meiryo UI"/>
              </a:rPr>
              <a:t>（出資比率：国</a:t>
            </a:r>
            <a:r>
              <a:rPr sz="1600" spc="-5" dirty="0" smtClean="0">
                <a:latin typeface="Meiryo UI"/>
                <a:cs typeface="Meiryo UI"/>
              </a:rPr>
              <a:t>60</a:t>
            </a:r>
            <a:r>
              <a:rPr sz="1600" dirty="0" smtClean="0">
                <a:latin typeface="Meiryo UI"/>
                <a:cs typeface="Meiryo UI"/>
              </a:rPr>
              <a:t>％</a:t>
            </a:r>
            <a:r>
              <a:rPr sz="1600" spc="-5" dirty="0" smtClean="0">
                <a:latin typeface="Meiryo UI"/>
                <a:cs typeface="Meiryo UI"/>
              </a:rPr>
              <a:t>、</a:t>
            </a:r>
            <a:r>
              <a:rPr sz="1600" dirty="0" smtClean="0">
                <a:latin typeface="Meiryo UI"/>
                <a:cs typeface="Meiryo UI"/>
              </a:rPr>
              <a:t>ニ</a:t>
            </a:r>
            <a:r>
              <a:rPr sz="1600" spc="-5" dirty="0" smtClean="0">
                <a:latin typeface="Meiryo UI"/>
                <a:cs typeface="Meiryo UI"/>
              </a:rPr>
              <a:t>ュ</a:t>
            </a:r>
            <a:r>
              <a:rPr sz="1600" dirty="0" smtClean="0">
                <a:latin typeface="Meiryo UI"/>
                <a:cs typeface="Meiryo UI"/>
              </a:rPr>
              <a:t>ー</a:t>
            </a:r>
            <a:r>
              <a:rPr sz="1600" spc="-5" dirty="0" smtClean="0">
                <a:latin typeface="Meiryo UI"/>
                <a:cs typeface="Meiryo UI"/>
              </a:rPr>
              <a:t>ジーラ</a:t>
            </a:r>
            <a:r>
              <a:rPr sz="1600" dirty="0" smtClean="0">
                <a:latin typeface="Meiryo UI"/>
                <a:cs typeface="Meiryo UI"/>
              </a:rPr>
              <a:t>ンド自動車協会</a:t>
            </a:r>
            <a:r>
              <a:rPr sz="1600" spc="-5" dirty="0" smtClean="0">
                <a:latin typeface="Meiryo UI"/>
                <a:cs typeface="Meiryo UI"/>
              </a:rPr>
              <a:t>40</a:t>
            </a:r>
            <a:r>
              <a:rPr sz="1600" dirty="0" smtClean="0">
                <a:latin typeface="Meiryo UI"/>
                <a:cs typeface="Meiryo UI"/>
              </a:rPr>
              <a:t>％）</a:t>
            </a:r>
            <a:r>
              <a:rPr lang="ja-JP" altLang="en-US" sz="1600" spc="-5" dirty="0">
                <a:latin typeface="Meiryo UI"/>
                <a:cs typeface="Meiryo UI"/>
              </a:rPr>
              <a:t>を</a:t>
            </a:r>
            <a:r>
              <a:rPr lang="ja-JP" altLang="en-US" sz="1600" dirty="0">
                <a:latin typeface="Meiryo UI"/>
                <a:cs typeface="Meiryo UI"/>
              </a:rPr>
              <a:t>設</a:t>
            </a:r>
            <a:r>
              <a:rPr lang="ja-JP" altLang="en-US" sz="1600" spc="-5" dirty="0">
                <a:latin typeface="Meiryo UI"/>
                <a:cs typeface="Meiryo UI"/>
              </a:rPr>
              <a:t>立し、「クォールマーク（</a:t>
            </a:r>
            <a:r>
              <a:rPr lang="en-US" altLang="ja-JP" sz="1600" spc="-5" dirty="0" err="1">
                <a:latin typeface="Meiryo UI"/>
                <a:cs typeface="Meiryo UI"/>
              </a:rPr>
              <a:t>Qualmark</a:t>
            </a:r>
            <a:r>
              <a:rPr lang="en-US" altLang="ja-JP" sz="1600" spc="-5" dirty="0">
                <a:latin typeface="Meiryo UI"/>
                <a:cs typeface="Meiryo UI"/>
              </a:rPr>
              <a:t>)</a:t>
            </a:r>
            <a:r>
              <a:rPr lang="ja-JP" altLang="en-US" sz="1600" spc="-5" dirty="0">
                <a:latin typeface="Meiryo UI"/>
                <a:cs typeface="Meiryo UI"/>
              </a:rPr>
              <a:t>」を継承。</a:t>
            </a:r>
          </a:p>
          <a:p>
            <a:pPr marL="640080" marR="5080" indent="-88900">
              <a:lnSpc>
                <a:spcPct val="100000"/>
              </a:lnSpc>
              <a:spcBef>
                <a:spcPts val="284"/>
              </a:spcBef>
            </a:pPr>
            <a:endParaRPr sz="1200" dirty="0">
              <a:latin typeface="Meiryo UI"/>
              <a:cs typeface="Meiryo U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5492" y="2312093"/>
            <a:ext cx="7178675" cy="1771638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2400" dirty="0">
                <a:latin typeface="Meiryo UI"/>
                <a:cs typeface="Meiryo UI"/>
              </a:rPr>
              <a:t>▶</a:t>
            </a:r>
            <a:r>
              <a:rPr sz="2400" b="1" dirty="0" err="1" smtClean="0">
                <a:latin typeface="Meiryo UI"/>
                <a:cs typeface="Meiryo UI"/>
              </a:rPr>
              <a:t>中部圏社会経済研究所</a:t>
            </a:r>
            <a:r>
              <a:rPr sz="2400" b="1" spc="-5" dirty="0" err="1" smtClean="0">
                <a:latin typeface="Meiryo UI"/>
                <a:cs typeface="Meiryo UI"/>
              </a:rPr>
              <a:t>で項</a:t>
            </a:r>
            <a:r>
              <a:rPr sz="2400" b="1" spc="-20" dirty="0" err="1" smtClean="0">
                <a:latin typeface="Meiryo UI"/>
                <a:cs typeface="Meiryo UI"/>
              </a:rPr>
              <a:t>目</a:t>
            </a:r>
            <a:r>
              <a:rPr sz="2400" b="1" dirty="0" err="1" smtClean="0">
                <a:latin typeface="Meiryo UI"/>
                <a:cs typeface="Meiryo UI"/>
              </a:rPr>
              <a:t>検討</a:t>
            </a:r>
            <a:endParaRPr sz="2400" dirty="0">
              <a:latin typeface="Meiryo UI"/>
              <a:cs typeface="Meiryo UI"/>
            </a:endParaRPr>
          </a:p>
          <a:p>
            <a:pPr marL="264160">
              <a:lnSpc>
                <a:spcPct val="100000"/>
              </a:lnSpc>
              <a:spcBef>
                <a:spcPts val="280"/>
              </a:spcBef>
              <a:tabLst>
                <a:tab pos="436880" algn="l"/>
              </a:tabLst>
            </a:pPr>
            <a:r>
              <a:rPr sz="2400" b="1" dirty="0">
                <a:latin typeface="Meiryo UI"/>
                <a:cs typeface="Meiryo UI"/>
              </a:rPr>
              <a:t>2009年</a:t>
            </a:r>
            <a:r>
              <a:rPr sz="2400" b="1" spc="-5" dirty="0">
                <a:latin typeface="Meiryo UI"/>
                <a:cs typeface="Meiryo UI"/>
              </a:rPr>
              <a:t>、</a:t>
            </a:r>
            <a:r>
              <a:rPr sz="2400" b="1" spc="-5" dirty="0" smtClean="0">
                <a:latin typeface="Meiryo UI"/>
                <a:cs typeface="Meiryo UI"/>
              </a:rPr>
              <a:t>ク</a:t>
            </a:r>
            <a:r>
              <a:rPr sz="2400" b="1" dirty="0" smtClean="0">
                <a:latin typeface="Meiryo UI"/>
                <a:cs typeface="Meiryo UI"/>
              </a:rPr>
              <a:t>オール</a:t>
            </a:r>
            <a:r>
              <a:rPr sz="2400" b="1" spc="-10" dirty="0" smtClean="0">
                <a:latin typeface="Meiryo UI"/>
                <a:cs typeface="Meiryo UI"/>
              </a:rPr>
              <a:t>マ</a:t>
            </a:r>
            <a:r>
              <a:rPr sz="2400" b="1" dirty="0" smtClean="0">
                <a:latin typeface="Meiryo UI"/>
                <a:cs typeface="Meiryo UI"/>
              </a:rPr>
              <a:t>ーク</a:t>
            </a:r>
            <a:r>
              <a:rPr sz="2400" b="1" spc="-5" dirty="0" smtClean="0">
                <a:latin typeface="Meiryo UI"/>
                <a:cs typeface="Meiryo UI"/>
              </a:rPr>
              <a:t>を</a:t>
            </a:r>
            <a:r>
              <a:rPr sz="2400" b="1" dirty="0" smtClean="0">
                <a:latin typeface="Meiryo UI"/>
                <a:cs typeface="Meiryo UI"/>
              </a:rPr>
              <a:t>手本</a:t>
            </a:r>
            <a:r>
              <a:rPr sz="2400" b="1" spc="-5" dirty="0" smtClean="0">
                <a:latin typeface="Meiryo UI"/>
                <a:cs typeface="Meiryo UI"/>
              </a:rPr>
              <a:t>に</a:t>
            </a:r>
            <a:r>
              <a:rPr sz="2400" b="1" dirty="0" smtClean="0">
                <a:latin typeface="Meiryo UI"/>
                <a:cs typeface="Meiryo UI"/>
              </a:rPr>
              <a:t>日本独自の</a:t>
            </a:r>
            <a:endParaRPr lang="en-US" sz="2400" b="1" dirty="0" smtClean="0">
              <a:latin typeface="Meiryo UI"/>
              <a:cs typeface="Meiryo UI"/>
            </a:endParaRPr>
          </a:p>
          <a:p>
            <a:pPr marL="264160">
              <a:lnSpc>
                <a:spcPct val="100000"/>
              </a:lnSpc>
              <a:spcBef>
                <a:spcPts val="280"/>
              </a:spcBef>
              <a:tabLst>
                <a:tab pos="436880" algn="l"/>
              </a:tabLst>
            </a:pPr>
            <a:r>
              <a:rPr sz="2400" b="1" dirty="0" smtClean="0">
                <a:latin typeface="Meiryo UI"/>
                <a:cs typeface="Meiryo UI"/>
              </a:rPr>
              <a:t>「</a:t>
            </a:r>
            <a:r>
              <a:rPr sz="2400" b="1" dirty="0">
                <a:latin typeface="Meiryo UI"/>
                <a:cs typeface="Meiryo UI"/>
              </a:rPr>
              <a:t>観光品質基準」</a:t>
            </a:r>
            <a:r>
              <a:rPr sz="2400" b="1" spc="-5" dirty="0">
                <a:latin typeface="Meiryo UI"/>
                <a:cs typeface="Meiryo UI"/>
              </a:rPr>
              <a:t>を</a:t>
            </a:r>
            <a:r>
              <a:rPr sz="2400" b="1" dirty="0">
                <a:latin typeface="Meiryo UI"/>
                <a:cs typeface="Meiryo UI"/>
              </a:rPr>
              <a:t>策定・公開。</a:t>
            </a:r>
            <a:endParaRPr sz="2400" dirty="0">
              <a:latin typeface="Meiryo UI"/>
              <a:cs typeface="Meiryo UI"/>
            </a:endParaRPr>
          </a:p>
          <a:p>
            <a:pPr marL="551815">
              <a:lnSpc>
                <a:spcPct val="100000"/>
              </a:lnSpc>
              <a:spcBef>
                <a:spcPts val="285"/>
              </a:spcBef>
            </a:pPr>
            <a:r>
              <a:rPr sz="1600" spc="50" dirty="0" smtClean="0">
                <a:latin typeface="Meiryo UI"/>
                <a:cs typeface="Meiryo UI"/>
              </a:rPr>
              <a:t>•</a:t>
            </a:r>
            <a:r>
              <a:rPr sz="1600" spc="-5" dirty="0">
                <a:latin typeface="Meiryo UI"/>
                <a:cs typeface="Meiryo UI"/>
              </a:rPr>
              <a:t>2011</a:t>
            </a:r>
            <a:r>
              <a:rPr sz="1600" dirty="0">
                <a:latin typeface="Meiryo UI"/>
                <a:cs typeface="Meiryo UI"/>
              </a:rPr>
              <a:t>年</a:t>
            </a:r>
            <a:r>
              <a:rPr sz="1600" spc="-5" dirty="0">
                <a:latin typeface="Meiryo UI"/>
                <a:cs typeface="Meiryo UI"/>
              </a:rPr>
              <a:t>、</a:t>
            </a:r>
            <a:r>
              <a:rPr sz="1600" dirty="0">
                <a:latin typeface="Meiryo UI"/>
                <a:cs typeface="Meiryo UI"/>
              </a:rPr>
              <a:t>雪国観光圏での適用</a:t>
            </a:r>
            <a:r>
              <a:rPr sz="1600" spc="-5" dirty="0">
                <a:latin typeface="Meiryo UI"/>
                <a:cs typeface="Meiryo UI"/>
              </a:rPr>
              <a:t>。</a:t>
            </a:r>
            <a:r>
              <a:rPr sz="1600" dirty="0">
                <a:latin typeface="Meiryo UI"/>
                <a:cs typeface="Meiryo UI"/>
              </a:rPr>
              <a:t>外国人が安心</a:t>
            </a:r>
            <a:r>
              <a:rPr sz="1600" spc="-5" dirty="0">
                <a:latin typeface="Meiryo UI"/>
                <a:cs typeface="Meiryo UI"/>
              </a:rPr>
              <a:t>し</a:t>
            </a:r>
            <a:r>
              <a:rPr sz="1600" dirty="0">
                <a:latin typeface="Meiryo UI"/>
                <a:cs typeface="Meiryo UI"/>
              </a:rPr>
              <a:t>て旅行するための環境整備</a:t>
            </a:r>
            <a:r>
              <a:rPr sz="1600" spc="-10" dirty="0">
                <a:latin typeface="Meiryo UI"/>
                <a:cs typeface="Meiryo UI"/>
              </a:rPr>
              <a:t>の</a:t>
            </a:r>
            <a:r>
              <a:rPr sz="1600" dirty="0">
                <a:latin typeface="Meiryo UI"/>
                <a:cs typeface="Meiryo UI"/>
              </a:rPr>
              <a:t>た</a:t>
            </a:r>
            <a:r>
              <a:rPr sz="1600" spc="-10" dirty="0">
                <a:latin typeface="Meiryo UI"/>
                <a:cs typeface="Meiryo UI"/>
              </a:rPr>
              <a:t>めの</a:t>
            </a:r>
            <a:r>
              <a:rPr sz="1600" dirty="0">
                <a:latin typeface="Meiryo UI"/>
                <a:cs typeface="Meiryo UI"/>
              </a:rPr>
              <a:t>必須項目と</a:t>
            </a:r>
            <a:r>
              <a:rPr sz="1600" spc="-15" dirty="0">
                <a:latin typeface="Meiryo UI"/>
                <a:cs typeface="Meiryo UI"/>
              </a:rPr>
              <a:t>し</a:t>
            </a:r>
            <a:r>
              <a:rPr sz="1600" dirty="0">
                <a:latin typeface="Meiryo UI"/>
                <a:cs typeface="Meiryo UI"/>
              </a:rPr>
              <a:t>て導入</a:t>
            </a:r>
            <a:r>
              <a:rPr sz="1600" dirty="0" smtClean="0">
                <a:latin typeface="Meiryo UI"/>
                <a:cs typeface="Meiryo UI"/>
              </a:rPr>
              <a:t>。</a:t>
            </a:r>
            <a:endParaRPr sz="1600" dirty="0">
              <a:latin typeface="Meiryo UI"/>
              <a:cs typeface="Meiryo U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5379" y="4083731"/>
            <a:ext cx="8279987" cy="252825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2400" spc="-5" dirty="0">
                <a:latin typeface="Meiryo UI"/>
                <a:cs typeface="Meiryo UI"/>
              </a:rPr>
              <a:t>▶</a:t>
            </a:r>
            <a:r>
              <a:rPr sz="2400" b="1" spc="-5" dirty="0">
                <a:latin typeface="Meiryo UI"/>
                <a:cs typeface="Meiryo UI"/>
              </a:rPr>
              <a:t>2016</a:t>
            </a:r>
            <a:r>
              <a:rPr sz="2400" b="1" dirty="0">
                <a:latin typeface="Meiryo UI"/>
                <a:cs typeface="Meiryo UI"/>
              </a:rPr>
              <a:t>年</a:t>
            </a:r>
            <a:r>
              <a:rPr sz="2400" b="1" dirty="0" smtClean="0">
                <a:latin typeface="Meiryo UI"/>
                <a:cs typeface="Meiryo UI"/>
              </a:rPr>
              <a:t>、</a:t>
            </a:r>
            <a:r>
              <a:rPr lang="ja-JP" altLang="en-US" sz="2400" b="1" dirty="0" smtClean="0">
                <a:latin typeface="Meiryo UI"/>
                <a:cs typeface="Meiryo UI"/>
              </a:rPr>
              <a:t>（</a:t>
            </a:r>
            <a:r>
              <a:rPr sz="2400" b="1" dirty="0" err="1" smtClean="0">
                <a:latin typeface="Meiryo UI"/>
                <a:cs typeface="Meiryo UI"/>
              </a:rPr>
              <a:t>一社</a:t>
            </a:r>
            <a:r>
              <a:rPr lang="ja-JP" altLang="en-US" sz="2400" b="1" dirty="0" smtClean="0">
                <a:latin typeface="Meiryo UI"/>
                <a:cs typeface="Meiryo UI"/>
              </a:rPr>
              <a:t>）</a:t>
            </a:r>
            <a:r>
              <a:rPr sz="2400" b="1" dirty="0" err="1" smtClean="0">
                <a:latin typeface="Meiryo UI"/>
                <a:cs typeface="Meiryo UI"/>
              </a:rPr>
              <a:t>観光</a:t>
            </a:r>
            <a:r>
              <a:rPr sz="2400" b="1" spc="-15" dirty="0" err="1" smtClean="0">
                <a:latin typeface="Meiryo UI"/>
                <a:cs typeface="Meiryo UI"/>
              </a:rPr>
              <a:t>品</a:t>
            </a:r>
            <a:r>
              <a:rPr sz="2400" b="1" dirty="0" err="1" smtClean="0">
                <a:latin typeface="Meiryo UI"/>
                <a:cs typeface="Meiryo UI"/>
              </a:rPr>
              <a:t>質認</a:t>
            </a:r>
            <a:r>
              <a:rPr sz="2400" b="1" spc="-15" dirty="0" err="1" smtClean="0">
                <a:latin typeface="Meiryo UI"/>
                <a:cs typeface="Meiryo UI"/>
              </a:rPr>
              <a:t>証</a:t>
            </a:r>
            <a:r>
              <a:rPr sz="2400" b="1" dirty="0" err="1" smtClean="0">
                <a:latin typeface="Meiryo UI"/>
                <a:cs typeface="Meiryo UI"/>
              </a:rPr>
              <a:t>協会</a:t>
            </a:r>
            <a:r>
              <a:rPr sz="2400" b="1" spc="-5" dirty="0" err="1" smtClean="0">
                <a:latin typeface="Meiryo UI"/>
                <a:cs typeface="Meiryo UI"/>
              </a:rPr>
              <a:t>に</a:t>
            </a:r>
            <a:r>
              <a:rPr lang="ja-JP" altLang="en-US" sz="2400" b="1" spc="-5" dirty="0" err="1" smtClean="0">
                <a:latin typeface="Meiryo UI"/>
                <a:cs typeface="Meiryo UI"/>
              </a:rPr>
              <a:t>、</a:t>
            </a:r>
            <a:r>
              <a:rPr sz="2400" b="1" spc="-5" dirty="0" smtClean="0">
                <a:latin typeface="Meiryo UI"/>
                <a:cs typeface="Meiryo UI"/>
              </a:rPr>
              <a:t>SAKURA</a:t>
            </a:r>
            <a:r>
              <a:rPr lang="ja-JP" altLang="en-US" sz="2400" b="1" spc="-5" dirty="0" smtClean="0">
                <a:latin typeface="Meiryo UI"/>
                <a:cs typeface="Meiryo UI"/>
              </a:rPr>
              <a:t>　</a:t>
            </a:r>
            <a:endParaRPr lang="en-US" altLang="ja-JP" sz="2400" b="1" spc="-5" dirty="0" smtClean="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ja-JP" altLang="en-US" sz="2400" b="1" spc="-5" dirty="0">
                <a:latin typeface="Meiryo UI"/>
                <a:cs typeface="Meiryo UI"/>
              </a:rPr>
              <a:t>　</a:t>
            </a:r>
            <a:r>
              <a:rPr lang="ja-JP" altLang="en-US" sz="2400" b="1" spc="-5" dirty="0" smtClean="0">
                <a:latin typeface="Meiryo UI"/>
                <a:cs typeface="Meiryo UI"/>
              </a:rPr>
              <a:t>　　　　　　　　</a:t>
            </a:r>
            <a:r>
              <a:rPr sz="2400" b="1" spc="-5" dirty="0" err="1" smtClean="0">
                <a:latin typeface="Meiryo UI"/>
                <a:cs typeface="Meiryo UI"/>
              </a:rPr>
              <a:t>QUALITYブラ</a:t>
            </a:r>
            <a:r>
              <a:rPr sz="2400" b="1" dirty="0" err="1" smtClean="0">
                <a:latin typeface="Meiryo UI"/>
                <a:cs typeface="Meiryo UI"/>
              </a:rPr>
              <a:t>ン</a:t>
            </a:r>
            <a:r>
              <a:rPr sz="2400" b="1" spc="-5" dirty="0" err="1" smtClean="0">
                <a:latin typeface="Meiryo UI"/>
                <a:cs typeface="Meiryo UI"/>
              </a:rPr>
              <a:t>ドを</a:t>
            </a:r>
            <a:r>
              <a:rPr sz="2400" b="1" spc="-20" dirty="0" err="1" smtClean="0">
                <a:latin typeface="Meiryo UI"/>
                <a:cs typeface="Meiryo UI"/>
              </a:rPr>
              <a:t>移</a:t>
            </a:r>
            <a:r>
              <a:rPr sz="2400" b="1" dirty="0" err="1" smtClean="0">
                <a:latin typeface="Meiryo UI"/>
                <a:cs typeface="Meiryo UI"/>
              </a:rPr>
              <a:t>譲</a:t>
            </a:r>
            <a:endParaRPr lang="en-US" sz="2400" b="1" dirty="0" smtClean="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endParaRPr lang="en-US" sz="2400" b="1" dirty="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ja-JP" altLang="en-US" sz="2400" spc="-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▶</a:t>
            </a:r>
            <a:r>
              <a:rPr lang="en-US" altLang="ja-JP" sz="2400" b="1" spc="-5" dirty="0" smtClean="0">
                <a:solidFill>
                  <a:srgbClr val="FF0000"/>
                </a:solidFill>
                <a:latin typeface="Meiryo UI"/>
                <a:cs typeface="Meiryo UI"/>
              </a:rPr>
              <a:t>201</a:t>
            </a:r>
            <a:r>
              <a:rPr lang="ja-JP" altLang="en-US" sz="2400" b="1" spc="-5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</a:t>
            </a:r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年、全国の観光圏で</a:t>
            </a:r>
            <a:r>
              <a:rPr lang="en-US" altLang="ja-JP" sz="2400" b="1" spc="-5" dirty="0">
                <a:solidFill>
                  <a:srgbClr val="FF0000"/>
                </a:solidFill>
                <a:latin typeface="Meiryo UI"/>
                <a:cs typeface="Meiryo UI"/>
              </a:rPr>
              <a:t>SAKURA</a:t>
            </a:r>
            <a:r>
              <a:rPr lang="en-US" altLang="ja-JP" sz="2400" b="1" spc="10" dirty="0">
                <a:solidFill>
                  <a:srgbClr val="FF0000"/>
                </a:solidFill>
                <a:latin typeface="Meiryo UI"/>
                <a:cs typeface="Meiryo UI"/>
              </a:rPr>
              <a:t> </a:t>
            </a:r>
            <a:r>
              <a:rPr lang="en-US" altLang="ja-JP" sz="2400" b="1" spc="-5" dirty="0" smtClean="0">
                <a:solidFill>
                  <a:srgbClr val="FF0000"/>
                </a:solidFill>
                <a:latin typeface="Meiryo UI"/>
                <a:cs typeface="Meiryo UI"/>
              </a:rPr>
              <a:t>QUALITY</a:t>
            </a:r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　　　　　　　　　</a:t>
            </a:r>
            <a:endParaRPr lang="en-US" altLang="ja-JP" sz="24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（</a:t>
            </a:r>
            <a:r>
              <a:rPr lang="en-US" altLang="ja-JP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104</a:t>
            </a:r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lang="en-US" altLang="ja-JP" sz="24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ja-JP" altLang="en-US" sz="2400" spc="-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▶</a:t>
            </a:r>
            <a:r>
              <a:rPr lang="en-US" altLang="ja-JP" sz="2400" b="1" spc="-5" dirty="0" smtClean="0">
                <a:solidFill>
                  <a:srgbClr val="FF0000"/>
                </a:solidFill>
                <a:latin typeface="Meiryo UI"/>
                <a:cs typeface="Meiryo UI"/>
              </a:rPr>
              <a:t>201</a:t>
            </a:r>
            <a:r>
              <a:rPr lang="ja-JP" altLang="en-US" sz="2400" b="1" spc="-5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</a:t>
            </a:r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年、</a:t>
            </a:r>
            <a:r>
              <a:rPr lang="en-US" altLang="ja-JP" sz="2400" b="1" spc="-5" dirty="0" smtClean="0">
                <a:solidFill>
                  <a:srgbClr val="FF0000"/>
                </a:solidFill>
                <a:latin typeface="Meiryo UI"/>
                <a:cs typeface="Meiryo UI"/>
              </a:rPr>
              <a:t>SAKURA</a:t>
            </a:r>
            <a:r>
              <a:rPr lang="en-US" altLang="ja-JP" sz="2400" b="1" spc="10" dirty="0" smtClean="0">
                <a:solidFill>
                  <a:srgbClr val="FF0000"/>
                </a:solidFill>
                <a:latin typeface="Meiryo UI"/>
                <a:cs typeface="Meiryo UI"/>
              </a:rPr>
              <a:t> </a:t>
            </a:r>
            <a:r>
              <a:rPr lang="en-US" altLang="ja-JP" sz="2400" b="1" spc="-5" dirty="0" smtClean="0">
                <a:solidFill>
                  <a:srgbClr val="FF0000"/>
                </a:solidFill>
                <a:latin typeface="Meiryo UI"/>
                <a:cs typeface="Meiryo UI"/>
              </a:rPr>
              <a:t>QUALITY</a:t>
            </a:r>
            <a:r>
              <a:rPr lang="ja-JP" altLang="en-US" sz="2400" b="1" spc="-5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に、</a:t>
            </a:r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フェーズ</a:t>
            </a:r>
            <a:r>
              <a:rPr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</a:t>
            </a:r>
            <a:endParaRPr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08846" y="6630111"/>
            <a:ext cx="965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46951" y="2582756"/>
            <a:ext cx="2085975" cy="12303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08858" y="2246502"/>
            <a:ext cx="6902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Meiryo UI"/>
                <a:cs typeface="Meiryo UI"/>
              </a:rPr>
              <a:t>クォ</a:t>
            </a:r>
            <a:r>
              <a:rPr sz="1000" spc="-5" dirty="0">
                <a:latin typeface="Meiryo UI"/>
                <a:cs typeface="Meiryo UI"/>
              </a:rPr>
              <a:t>ールマーク</a:t>
            </a:r>
            <a:endParaRPr sz="1000" dirty="0">
              <a:latin typeface="Meiryo UI"/>
              <a:cs typeface="Meiryo U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72372" y="2170302"/>
            <a:ext cx="69024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Meiryo UI"/>
                <a:cs typeface="Meiryo UI"/>
              </a:rPr>
              <a:t>クォ</a:t>
            </a:r>
            <a:r>
              <a:rPr sz="1000" spc="-5" dirty="0">
                <a:latin typeface="Meiryo UI"/>
                <a:cs typeface="Meiryo UI"/>
              </a:rPr>
              <a:t>ールマーク</a:t>
            </a:r>
            <a:endParaRPr sz="1000" dirty="0">
              <a:latin typeface="Meiryo UI"/>
              <a:cs typeface="Meiryo UI"/>
            </a:endParaRPr>
          </a:p>
          <a:p>
            <a:pPr algn="ctr">
              <a:lnSpc>
                <a:spcPct val="100000"/>
              </a:lnSpc>
            </a:pPr>
            <a:r>
              <a:rPr sz="1000" spc="-5" dirty="0">
                <a:latin typeface="Meiryo UI"/>
                <a:cs typeface="Meiryo UI"/>
              </a:rPr>
              <a:t>・グリーン</a:t>
            </a:r>
            <a:endParaRPr sz="1000" dirty="0">
              <a:latin typeface="Meiryo UI"/>
              <a:cs typeface="Meiryo UI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en-US" altLang="ja-JP" smtClean="0"/>
              <a:t>4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5492" y="247015"/>
            <a:ext cx="299656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 err="1" smtClean="0"/>
              <a:t>評価方法</a:t>
            </a:r>
            <a:endParaRPr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86" y="762000"/>
            <a:ext cx="8139337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en-US" altLang="ja-JP" smtClean="0"/>
              <a:t>5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5492" y="247015"/>
            <a:ext cx="7913014" cy="430887"/>
          </a:xfrm>
        </p:spPr>
        <p:txBody>
          <a:bodyPr/>
          <a:lstStyle/>
          <a:p>
            <a:r>
              <a:rPr kumimoji="1" lang="ja-JP" altLang="en-US" sz="2800" dirty="0" smtClean="0"/>
              <a:t>特徴</a:t>
            </a:r>
            <a:endParaRPr kumimoji="1" lang="ja-JP" altLang="en-US" sz="28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5800" y="671691"/>
            <a:ext cx="8001000" cy="5878532"/>
          </a:xfrm>
        </p:spPr>
        <p:txBody>
          <a:bodyPr/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いわゆる「格付け」ではない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〇宿泊施設の自主参加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〇一律の評価基準でなく、日本旅館、ホテル、小規模宿泊施　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設という事業形態に応じて評価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〇設備の豪華さ、新しさというより、手入れが行き届いている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かに着目。特に安全性、遵法性を調査（フェーズ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〇経営努力により、ランクアップ可能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　覆面・抜き打ち調査でない（フェーズ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〇事前に自主チエックを行い、その後に調査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〇調査員の評価と自主チエックを、その場で照合、確認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（一定以上の品質の施設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｟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＋以上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サクラ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｠は、主として顧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客配慮サービス面を覆面調査｟フェーズ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｠で調査）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　中立的、客観的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〇顧客視点に立った第三者評価、複数調査員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en-US" altLang="ja-JP" smtClean="0"/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31796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正方形/長方形 94"/>
          <p:cNvSpPr/>
          <p:nvPr/>
        </p:nvSpPr>
        <p:spPr>
          <a:xfrm>
            <a:off x="107505" y="3357349"/>
            <a:ext cx="4752527" cy="34324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253224" y="2057312"/>
            <a:ext cx="4355349" cy="57960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サクラ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：パーソナルサービスへの意識の高さ（顧客配慮サービス）</a:t>
            </a:r>
            <a:endParaRPr lang="ja-JP" altLang="en-US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251521" y="554756"/>
            <a:ext cx="4369596" cy="78601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ジャパン</a:t>
            </a:r>
            <a:r>
              <a:rPr lang="ja-JP" altLang="en-US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ダイヤモンド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：高い意匠性、シーンメイク力（サービスの積極性</a:t>
            </a:r>
            <a:r>
              <a:rPr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共感性）</a:t>
            </a:r>
            <a:endParaRPr lang="ja-JP" altLang="en-US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253224" y="6116892"/>
            <a:ext cx="4355349" cy="579764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サクラ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：安全安心確保、清潔感</a:t>
            </a:r>
            <a:endParaRPr kumimoji="1" lang="ja-JP" altLang="en-US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253224" y="4793616"/>
            <a:ext cx="4355349" cy="579600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サクラ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：機能性、ある程度の快適性</a:t>
            </a:r>
            <a:endParaRPr lang="ja-JP" altLang="en-US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253224" y="3425464"/>
            <a:ext cx="4355349" cy="579600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サクラ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：高い快適性、地域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文化性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076645" y="3356992"/>
            <a:ext cx="1583587" cy="2400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kumimoji="1"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フェーズ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kumimoji="1" lang="ja-JP" altLang="en-US" sz="15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品質認証（調査</a:t>
            </a:r>
            <a:r>
              <a:rPr kumimoji="1" lang="en-US" altLang="ja-JP" sz="15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Version3</a:t>
            </a:r>
            <a:r>
              <a:rPr kumimoji="1" lang="ja-JP" altLang="en-US" sz="15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kumimoji="1"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自己査定も併用し、安全性、遵法性確保について厳密な調査を実施。</a:t>
            </a:r>
            <a:endParaRPr kumimoji="1"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251521" y="1409240"/>
            <a:ext cx="4369596" cy="57960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サクラ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：意匠性、高度な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パーソナルサービス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（高いレベルでの顧客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配慮サービス）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251521" y="2705384"/>
            <a:ext cx="4369596" cy="57960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＋</a:t>
            </a:r>
            <a:r>
              <a:rPr lang="ja-JP" altLang="en-US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サクラ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：非常に高い快適性と、ある程度の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パーソナルサービス（顧客配慮サービス）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76645" y="177021"/>
            <a:ext cx="1583587" cy="309315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フェーズ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5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インスペクション付き品質認証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フェーズ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で「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＋サクラ」以上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の認定施設については、施設側負担において、覆面調査申請とする。当該施設については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覆面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調査員を派遣する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右中かっこ 2"/>
          <p:cNvSpPr/>
          <p:nvPr/>
        </p:nvSpPr>
        <p:spPr>
          <a:xfrm>
            <a:off x="4860032" y="494670"/>
            <a:ext cx="147955" cy="2790314"/>
          </a:xfrm>
          <a:prstGeom prst="rightBrace">
            <a:avLst>
              <a:gd name="adj1" fmla="val 8333"/>
              <a:gd name="adj2" fmla="val 50431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5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51521" y="5441524"/>
            <a:ext cx="4369596" cy="579764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1+</a:t>
            </a:r>
            <a:r>
              <a:rPr lang="ja-JP" altLang="en-US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サクラ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：安全安心確保、高い清潔感</a:t>
            </a:r>
            <a:endParaRPr kumimoji="1" lang="ja-JP" altLang="en-US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253224" y="4073536"/>
            <a:ext cx="4355349" cy="579600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2+</a:t>
            </a:r>
            <a:r>
              <a:rPr lang="ja-JP" altLang="en-US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サクラ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：機能性、快適性</a:t>
            </a:r>
            <a:endParaRPr lang="ja-JP" altLang="en-US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804248" y="494670"/>
            <a:ext cx="864096" cy="6201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アワード委員会を設置（有識者メンバー）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2,000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項目調査を実施した施設に対して、多角的視点より検討を行い、アワードを決定</a:t>
            </a:r>
            <a:endParaRPr kumimoji="1" lang="ja-JP" altLang="en-US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737002" y="483930"/>
            <a:ext cx="1372091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結果を「サクラクオリティアワード」として公表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既存マークの下に</a:t>
            </a:r>
            <a:r>
              <a:rPr lang="en-US" altLang="ja-JP" sz="15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Awarded</a:t>
            </a:r>
            <a:r>
              <a:rPr lang="ja-JP" altLang="en-US" sz="15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と追記予定</a:t>
            </a:r>
            <a:endParaRPr lang="en-US" altLang="ja-JP" sz="15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5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品質認証との違いは、同じスターカテゴリーであっても、多面的な評価の結果、特筆すべきと判断される施設とする。</a:t>
            </a:r>
            <a:endParaRPr lang="en-US" altLang="ja-JP" sz="15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13503" y="116632"/>
            <a:ext cx="3234790" cy="3231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品質認証フェーズ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804248" y="116632"/>
            <a:ext cx="2304256" cy="3231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アワードフェーズ（表彰）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59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5492" y="247015"/>
            <a:ext cx="57853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 err="1" smtClean="0"/>
              <a:t>評価の実際</a:t>
            </a:r>
            <a:endParaRPr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5400" y="1045278"/>
            <a:ext cx="7315200" cy="2825773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5"/>
              </a:spcBef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▶調査項目：約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300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</a:t>
            </a:r>
            <a:endParaRPr lang="en-US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700">
              <a:lnSpc>
                <a:spcPct val="150000"/>
              </a:lnSpc>
              <a:spcBef>
                <a:spcPts val="5"/>
              </a:spcBef>
            </a:pPr>
            <a:r>
              <a:rPr sz="2000" dirty="0" smtClean="0">
                <a:latin typeface="Meiryo UI"/>
                <a:cs typeface="Meiryo UI"/>
              </a:rPr>
              <a:t>▶</a:t>
            </a:r>
            <a:r>
              <a:rPr sz="2000" b="1" dirty="0" err="1" smtClean="0">
                <a:latin typeface="Meiryo UI"/>
                <a:cs typeface="Meiryo UI"/>
              </a:rPr>
              <a:t>調査員</a:t>
            </a:r>
            <a:r>
              <a:rPr lang="ja-JP" altLang="en-US" sz="2000" b="1" dirty="0" smtClean="0">
                <a:latin typeface="Meiryo UI"/>
                <a:cs typeface="Meiryo UI"/>
              </a:rPr>
              <a:t>：</a:t>
            </a:r>
            <a:r>
              <a:rPr sz="2000" b="1" spc="-5" dirty="0" smtClean="0">
                <a:latin typeface="Meiryo UI"/>
                <a:cs typeface="Meiryo UI"/>
              </a:rPr>
              <a:t>2</a:t>
            </a:r>
            <a:r>
              <a:rPr sz="2000" b="1" dirty="0" smtClean="0">
                <a:latin typeface="Meiryo UI"/>
                <a:cs typeface="Meiryo UI"/>
              </a:rPr>
              <a:t>名一組</a:t>
            </a:r>
            <a:endParaRPr sz="2000" dirty="0">
              <a:latin typeface="Meiryo UI"/>
              <a:cs typeface="Meiryo UI"/>
            </a:endParaRPr>
          </a:p>
          <a:p>
            <a:pPr marL="12700">
              <a:lnSpc>
                <a:spcPct val="150000"/>
              </a:lnSpc>
            </a:pPr>
            <a:r>
              <a:rPr sz="2000" dirty="0" smtClean="0">
                <a:latin typeface="Meiryo UI"/>
                <a:cs typeface="Meiryo UI"/>
              </a:rPr>
              <a:t>▶</a:t>
            </a:r>
            <a:r>
              <a:rPr sz="2000" b="1" dirty="0" err="1" smtClean="0">
                <a:latin typeface="Meiryo UI"/>
                <a:cs typeface="Meiryo UI"/>
              </a:rPr>
              <a:t>所要時間</a:t>
            </a:r>
            <a:r>
              <a:rPr lang="ja-JP" altLang="en-US" sz="2000" b="1" dirty="0" smtClean="0">
                <a:latin typeface="Meiryo UI"/>
                <a:cs typeface="Meiryo UI"/>
              </a:rPr>
              <a:t>：</a:t>
            </a:r>
            <a:r>
              <a:rPr sz="2000" b="1" spc="-5" dirty="0" smtClean="0">
                <a:latin typeface="Meiryo UI"/>
                <a:cs typeface="Meiryo UI"/>
              </a:rPr>
              <a:t>2</a:t>
            </a:r>
            <a:r>
              <a:rPr lang="en-US" altLang="ja-JP" sz="2000" b="1" spc="-5" dirty="0" smtClean="0">
                <a:latin typeface="Meiryo UI"/>
                <a:cs typeface="Meiryo UI"/>
              </a:rPr>
              <a:t>~</a:t>
            </a:r>
            <a:r>
              <a:rPr lang="ja-JP" altLang="en-US" sz="2000" b="1" spc="-5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sz="2000" b="1" dirty="0" err="1" smtClean="0">
                <a:latin typeface="Meiryo UI"/>
                <a:cs typeface="Meiryo UI"/>
              </a:rPr>
              <a:t>時間</a:t>
            </a:r>
            <a:r>
              <a:rPr sz="2000" b="1" spc="-15" dirty="0" err="1" smtClean="0">
                <a:latin typeface="Meiryo UI"/>
                <a:cs typeface="Meiryo UI"/>
              </a:rPr>
              <a:t>程</a:t>
            </a:r>
            <a:r>
              <a:rPr sz="2000" b="1" dirty="0" err="1" smtClean="0">
                <a:latin typeface="Meiryo UI"/>
                <a:cs typeface="Meiryo UI"/>
              </a:rPr>
              <a:t>度</a:t>
            </a:r>
            <a:endParaRPr sz="2000" dirty="0">
              <a:latin typeface="Meiryo UI"/>
              <a:cs typeface="Meiryo UI"/>
            </a:endParaRPr>
          </a:p>
          <a:p>
            <a:pPr marL="12700">
              <a:lnSpc>
                <a:spcPct val="150000"/>
              </a:lnSpc>
            </a:pPr>
            <a:r>
              <a:rPr sz="2000" dirty="0" smtClean="0">
                <a:latin typeface="Meiryo UI"/>
                <a:cs typeface="Meiryo UI"/>
              </a:rPr>
              <a:t>▶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評価：</a:t>
            </a:r>
            <a:r>
              <a:rPr sz="2000" b="1" dirty="0" err="1" smtClean="0">
                <a:latin typeface="Meiryo UI"/>
                <a:cs typeface="Meiryo UI"/>
              </a:rPr>
              <a:t>調査</a:t>
            </a:r>
            <a:r>
              <a:rPr sz="2000" b="1" spc="-5" dirty="0" err="1" smtClean="0">
                <a:latin typeface="Meiryo UI"/>
                <a:cs typeface="Meiryo UI"/>
              </a:rPr>
              <a:t>員</a:t>
            </a:r>
            <a:r>
              <a:rPr sz="2000" b="1" dirty="0" err="1" smtClean="0">
                <a:latin typeface="Meiryo UI"/>
                <a:cs typeface="Meiryo UI"/>
              </a:rPr>
              <a:t>の評価結果と</a:t>
            </a:r>
            <a:r>
              <a:rPr sz="2000" b="1" spc="-15" dirty="0" err="1" smtClean="0">
                <a:latin typeface="Meiryo UI"/>
                <a:cs typeface="Meiryo UI"/>
              </a:rPr>
              <a:t>、</a:t>
            </a:r>
            <a:r>
              <a:rPr sz="2000" b="1" dirty="0" err="1" smtClean="0">
                <a:latin typeface="Meiryo UI"/>
                <a:cs typeface="Meiryo UI"/>
              </a:rPr>
              <a:t>自</a:t>
            </a:r>
            <a:r>
              <a:rPr sz="2000" b="1" spc="-15" dirty="0" err="1" smtClean="0">
                <a:latin typeface="Meiryo UI"/>
                <a:cs typeface="Meiryo UI"/>
              </a:rPr>
              <a:t>己</a:t>
            </a:r>
            <a:r>
              <a:rPr sz="2000" b="1" dirty="0" err="1" smtClean="0">
                <a:latin typeface="Meiryo UI"/>
                <a:cs typeface="Meiryo UI"/>
              </a:rPr>
              <a:t>評価を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照合後</a:t>
            </a:r>
            <a:r>
              <a:rPr sz="2000" b="1" spc="-10" dirty="0" smtClean="0">
                <a:latin typeface="Meiryo UI"/>
                <a:cs typeface="Meiryo UI"/>
              </a:rPr>
              <a:t>、</a:t>
            </a:r>
            <a:r>
              <a:rPr sz="2000" b="1" dirty="0" err="1" smtClean="0">
                <a:latin typeface="Meiryo UI"/>
                <a:cs typeface="Meiryo UI"/>
              </a:rPr>
              <a:t>評</a:t>
            </a:r>
            <a:r>
              <a:rPr sz="2000" b="1" spc="-20" dirty="0" err="1" smtClean="0">
                <a:latin typeface="Meiryo UI"/>
                <a:cs typeface="Meiryo UI"/>
              </a:rPr>
              <a:t>価</a:t>
            </a:r>
            <a:r>
              <a:rPr sz="2000" b="1" dirty="0" err="1" smtClean="0">
                <a:latin typeface="Meiryo UI"/>
                <a:cs typeface="Meiryo UI"/>
              </a:rPr>
              <a:t>結果を</a:t>
            </a:r>
            <a:r>
              <a:rPr sz="2000" b="1" spc="-20" dirty="0" err="1" smtClean="0">
                <a:latin typeface="Meiryo UI"/>
                <a:cs typeface="Meiryo UI"/>
              </a:rPr>
              <a:t>確</a:t>
            </a:r>
            <a:r>
              <a:rPr sz="2000" b="1" dirty="0" err="1" smtClean="0">
                <a:latin typeface="Meiryo UI"/>
                <a:cs typeface="Meiryo UI"/>
              </a:rPr>
              <a:t>定</a:t>
            </a:r>
            <a:endParaRPr lang="en-US" sz="2000" b="1" dirty="0" smtClean="0">
              <a:latin typeface="Meiryo UI"/>
              <a:cs typeface="Meiryo UI"/>
            </a:endParaRPr>
          </a:p>
          <a:p>
            <a:pPr marL="12700">
              <a:lnSpc>
                <a:spcPct val="150000"/>
              </a:lnSpc>
            </a:pP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▶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費用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：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1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宿泊</a:t>
            </a:r>
            <a:r>
              <a:rPr lang="ja-JP" altLang="en-US" sz="2000" b="1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施設</a:t>
            </a:r>
            <a:r>
              <a:rPr lang="ja-JP" altLang="en-US" sz="200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あたり：</a:t>
            </a:r>
            <a:r>
              <a:rPr lang="en-US" altLang="ja-JP" sz="200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15,000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円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12700">
              <a:lnSpc>
                <a:spcPct val="150000"/>
              </a:lnSpc>
            </a:pP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▶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品質認証有効期間：２年間</a:t>
            </a:r>
            <a:endParaRPr sz="1400" dirty="0">
              <a:latin typeface="Meiryo UI"/>
              <a:cs typeface="Meiryo UI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en-US" altLang="ja-JP" smtClean="0"/>
              <a:t>8</a:t>
            </a:fld>
            <a:endParaRPr lang="en-US" altLang="ja-JP" dirty="0"/>
          </a:p>
        </p:txBody>
      </p:sp>
      <p:sp>
        <p:nvSpPr>
          <p:cNvPr id="12" name="正方形/長方形 11"/>
          <p:cNvSpPr/>
          <p:nvPr/>
        </p:nvSpPr>
        <p:spPr>
          <a:xfrm>
            <a:off x="838200" y="3826694"/>
            <a:ext cx="1473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24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フェーズ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Meiryo UI"/>
                <a:cs typeface="Meiryo UI"/>
              </a:rPr>
              <a:t>Ⅱ</a:t>
            </a:r>
            <a:endParaRPr lang="ja-JP" altLang="en-US" sz="2400" dirty="0"/>
          </a:p>
        </p:txBody>
      </p:sp>
      <p:sp>
        <p:nvSpPr>
          <p:cNvPr id="13" name="正方形/長方形 12"/>
          <p:cNvSpPr/>
          <p:nvPr/>
        </p:nvSpPr>
        <p:spPr>
          <a:xfrm>
            <a:off x="1219200" y="4319921"/>
            <a:ext cx="5410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50000"/>
              </a:lnSpc>
              <a:spcBef>
                <a:spcPts val="5"/>
              </a:spcBef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▶調査項目：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2,000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700" lvl="0">
              <a:lnSpc>
                <a:spcPct val="150000"/>
              </a:lnSpc>
              <a:spcBef>
                <a:spcPts val="5"/>
              </a:spcBef>
            </a:pP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調査方法：覆面調査</a:t>
            </a:r>
            <a:endParaRPr lang="ja-JP" altLang="en-US" sz="2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700" lvl="0">
              <a:lnSpc>
                <a:spcPct val="150000"/>
              </a:lnSpc>
            </a:pP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▶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費用：約</a:t>
            </a:r>
            <a:r>
              <a:rPr lang="en-US" altLang="ja-JP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25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万円、交通費実費</a:t>
            </a:r>
          </a:p>
          <a:p>
            <a:pPr marL="12700" lvl="0">
              <a:lnSpc>
                <a:spcPct val="150000"/>
              </a:lnSpc>
            </a:pP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▶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品質認証有効期間：１年間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57665" y="624644"/>
            <a:ext cx="1473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24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フェーズ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Meiryo UI"/>
                <a:cs typeface="Meiryo UI"/>
              </a:rPr>
              <a:t>Ⅱ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5492" y="247015"/>
            <a:ext cx="7126044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SAKURA</a:t>
            </a:r>
            <a:r>
              <a:rPr sz="3200" spc="-70" dirty="0"/>
              <a:t> </a:t>
            </a:r>
            <a:r>
              <a:rPr sz="3200" spc="-5" dirty="0"/>
              <a:t>QUALITY</a:t>
            </a:r>
            <a:r>
              <a:rPr sz="3200" spc="-60" dirty="0"/>
              <a:t> </a:t>
            </a:r>
            <a:r>
              <a:rPr lang="ja-JP" altLang="en-US" sz="3200" spc="-60" dirty="0" smtClean="0"/>
              <a:t>実査</a:t>
            </a:r>
            <a:r>
              <a:rPr sz="3200" spc="-5" dirty="0" err="1" smtClean="0"/>
              <a:t>後の展開</a:t>
            </a:r>
            <a:endParaRPr sz="3200"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852576" y="721766"/>
            <a:ext cx="6081624" cy="1947328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spcBef>
                <a:spcPts val="385"/>
              </a:spcBef>
              <a:tabLst>
                <a:tab pos="185420" algn="l"/>
              </a:tabLst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〇認証プレート</a:t>
            </a:r>
            <a:r>
              <a:rPr lang="ja-JP" altLang="en-US" sz="2400" b="1" spc="-5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を交付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185420" algn="l"/>
              </a:tabLst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〇各観光圏</a:t>
            </a:r>
            <a:r>
              <a:rPr sz="24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の</a:t>
            </a:r>
            <a:r>
              <a:rPr lang="en-US" altLang="ja-JP" sz="24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Web</a:t>
            </a:r>
            <a:r>
              <a:rPr lang="ja-JP" altLang="en-US" sz="2400" b="1" spc="-1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で情報発信</a:t>
            </a:r>
            <a:endParaRPr sz="24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  <a:tabLst>
                <a:tab pos="185420" algn="l"/>
              </a:tabLst>
            </a:pPr>
            <a:r>
              <a:rPr lang="ja-JP" altLang="en-US" sz="2400" b="1" spc="-5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〇全国観光圏推進協議会</a:t>
            </a:r>
            <a:r>
              <a:rPr lang="en-US" altLang="ja-JP" sz="2400" b="1" spc="-5" dirty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Undiscovered</a:t>
            </a:r>
            <a:r>
              <a:rPr lang="en-US" altLang="ja-JP" sz="2400" b="1" spc="-65" dirty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 </a:t>
            </a:r>
            <a:r>
              <a:rPr lang="ja-JP" altLang="en-US" sz="2400" b="1" spc="-65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endParaRPr lang="en-US" altLang="ja-JP" sz="2400" b="1" spc="-65" dirty="0" smtClean="0"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  <a:tabLst>
                <a:tab pos="185420" algn="l"/>
              </a:tabLst>
            </a:pPr>
            <a:r>
              <a:rPr lang="ja-JP" altLang="en-US" sz="2400" b="1" spc="-65" dirty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　</a:t>
            </a:r>
            <a:r>
              <a:rPr lang="en-US" altLang="ja-JP" sz="24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Japan</a:t>
            </a:r>
            <a:r>
              <a:rPr sz="24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英語版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Web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/>
              </a:rPr>
              <a:t>で情報発信</a:t>
            </a:r>
            <a:endParaRPr sz="2400" dirty="0">
              <a:latin typeface="Meiryo UI" panose="020B0604030504040204" pitchFamily="50" charset="-128"/>
              <a:ea typeface="Meiryo UI" panose="020B0604030504040204" pitchFamily="50" charset="-128"/>
              <a:cs typeface="Meiryo UI"/>
            </a:endParaRPr>
          </a:p>
          <a:p>
            <a:pPr marL="547370">
              <a:lnSpc>
                <a:spcPct val="100000"/>
              </a:lnSpc>
              <a:spcBef>
                <a:spcPts val="215"/>
              </a:spcBef>
            </a:pPr>
            <a:endParaRPr sz="900" dirty="0">
              <a:latin typeface="Meiryo UI"/>
              <a:cs typeface="Meiryo U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1000" y="4040187"/>
            <a:ext cx="2600325" cy="1949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02523" y="1828800"/>
            <a:ext cx="2478027" cy="44608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51293" y="1395475"/>
            <a:ext cx="135890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ja-JP" altLang="en-US" sz="1000" b="1" spc="-5" dirty="0" smtClean="0">
                <a:latin typeface="Meiryo UI"/>
                <a:cs typeface="Meiryo UI"/>
              </a:rPr>
              <a:t>雪国観光圏の</a:t>
            </a:r>
            <a:r>
              <a:rPr lang="en-US" altLang="ja-JP" sz="1000" b="1" spc="-5" dirty="0" smtClean="0">
                <a:latin typeface="Meiryo UI"/>
                <a:cs typeface="Meiryo UI"/>
              </a:rPr>
              <a:t>Web</a:t>
            </a:r>
            <a:endParaRPr sz="1000" dirty="0">
              <a:latin typeface="Meiryo UI"/>
              <a:cs typeface="Meiryo U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5492" y="3736085"/>
            <a:ext cx="1960703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Meiryo UI"/>
                <a:cs typeface="Meiryo UI"/>
              </a:rPr>
              <a:t>パ</a:t>
            </a:r>
            <a:r>
              <a:rPr b="1" spc="-10" dirty="0">
                <a:latin typeface="Meiryo UI"/>
                <a:cs typeface="Meiryo UI"/>
              </a:rPr>
              <a:t>ネ</a:t>
            </a:r>
            <a:r>
              <a:rPr b="1" spc="-5" dirty="0">
                <a:latin typeface="Meiryo UI"/>
                <a:cs typeface="Meiryo UI"/>
              </a:rPr>
              <a:t>ル</a:t>
            </a:r>
            <a:r>
              <a:rPr b="1" spc="-10" dirty="0">
                <a:latin typeface="Meiryo UI"/>
                <a:cs typeface="Meiryo UI"/>
              </a:rPr>
              <a:t>の掲示</a:t>
            </a:r>
            <a:endParaRPr dirty="0">
              <a:latin typeface="Meiryo UI"/>
              <a:cs typeface="Meiryo UI"/>
            </a:endParaRP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582" y="4040187"/>
            <a:ext cx="3485942" cy="1959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3352800" y="3736085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/>
              <a:t>Undiscovered </a:t>
            </a:r>
            <a:r>
              <a:rPr lang="en-US" altLang="ja-JP" b="1" dirty="0" smtClean="0"/>
              <a:t>Japan</a:t>
            </a:r>
            <a:r>
              <a:rPr lang="ja-JP" altLang="en-US" b="1" dirty="0" smtClean="0"/>
              <a:t>の</a:t>
            </a:r>
            <a:r>
              <a:rPr lang="en-US" altLang="ja-JP" b="1" dirty="0" smtClean="0"/>
              <a:t>Web</a:t>
            </a:r>
            <a:endParaRPr kumimoji="1" lang="ja-JP" altLang="en-US" b="1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en-US" altLang="ja-JP" smtClean="0"/>
              <a:t>9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</TotalTime>
  <Words>565</Words>
  <Application>Microsoft Office PowerPoint</Application>
  <PresentationFormat>画面に合わせる (4:3)</PresentationFormat>
  <Paragraphs>169</Paragraphs>
  <Slides>12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Meiryo UI</vt:lpstr>
      <vt:lpstr>ＭＳ Ｐゴシック</vt:lpstr>
      <vt:lpstr>Arial</vt:lpstr>
      <vt:lpstr>Arial Black</vt:lpstr>
      <vt:lpstr>Calibri</vt:lpstr>
      <vt:lpstr>Times New Roman</vt:lpstr>
      <vt:lpstr>Office Theme</vt:lpstr>
      <vt:lpstr>観光品質認証SAKURA QUALITY</vt:lpstr>
      <vt:lpstr>SAKURA QUALITYの目的</vt:lpstr>
      <vt:lpstr>導入のメリット</vt:lpstr>
      <vt:lpstr>SAKURA QUALITYの経緯</vt:lpstr>
      <vt:lpstr>評価方法</vt:lpstr>
      <vt:lpstr>特徴</vt:lpstr>
      <vt:lpstr>PowerPoint プレゼンテーション</vt:lpstr>
      <vt:lpstr>評価の実際</vt:lpstr>
      <vt:lpstr>SAKURA QUALITY 実査後の展開</vt:lpstr>
      <vt:lpstr>調査の流れ（フェーズⅠ）</vt:lpstr>
      <vt:lpstr>調査の流れ（フェーズⅠ）</vt:lpstr>
      <vt:lpstr>調査の流れ（フェーズⅡ）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002 橋口 理文 M.H.</dc:creator>
  <cp:lastModifiedBy>user</cp:lastModifiedBy>
  <cp:revision>39</cp:revision>
  <cp:lastPrinted>2018-05-28T03:41:08Z</cp:lastPrinted>
  <dcterms:created xsi:type="dcterms:W3CDTF">2017-10-13T07:25:25Z</dcterms:created>
  <dcterms:modified xsi:type="dcterms:W3CDTF">2018-05-28T13:00:50Z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2017-04-26T00:00:00Z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2017-10-12T00:00:00Z</vt:filetime>
  </property>
</Properties>
</file>